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4630400" cy="8229600"/>
  <p:notesSz cx="8229600" cy="14630400"/>
  <p:embeddedFontLst>
    <p:embeddedFont>
      <p:font typeface="Fraunces" panose="020B0604020202020204" charset="0"/>
      <p:regular r:id="rId16"/>
      <p:bold r:id="rId17"/>
      <p:italic r:id="rId18"/>
      <p:boldItalic r:id="rId19"/>
    </p:embeddedFont>
    <p:embeddedFont>
      <p:font typeface="Nobile" panose="020B060402020202020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7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t>‹#›</a:t>
            </a:fld>
            <a:endParaRPr sz="1200" b="0" i="0" u="none" strike="noStrike" cap="non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 name="Google Shape;7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1 master">
  <p:cSld name="Slide 1 master">
    <p:spTree>
      <p:nvGrpSpPr>
        <p:cNvPr id="1" name="Shape 10"/>
        <p:cNvGrpSpPr/>
        <p:nvPr/>
      </p:nvGrpSpPr>
      <p:grpSpPr>
        <a:xfrm>
          <a:off x="0" y="0"/>
          <a:ext cx="0" cy="0"/>
          <a:chOff x="0" y="0"/>
          <a:chExt cx="0" cy="0"/>
        </a:xfrm>
      </p:grpSpPr>
      <p:sp>
        <p:nvSpPr>
          <p:cNvPr id="11" name="Google Shape;11;p2"/>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lide 10 master">
  <p:cSld name="Slide 10 master">
    <p:spTree>
      <p:nvGrpSpPr>
        <p:cNvPr id="1" name="Shape 37"/>
        <p:cNvGrpSpPr/>
        <p:nvPr/>
      </p:nvGrpSpPr>
      <p:grpSpPr>
        <a:xfrm>
          <a:off x="0" y="0"/>
          <a:ext cx="0" cy="0"/>
          <a:chOff x="0" y="0"/>
          <a:chExt cx="0" cy="0"/>
        </a:xfrm>
      </p:grpSpPr>
      <p:sp>
        <p:nvSpPr>
          <p:cNvPr id="38" name="Google Shape;38;p11"/>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11"/>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 11 master">
  <p:cSld name="Slide 11 master">
    <p:spTree>
      <p:nvGrpSpPr>
        <p:cNvPr id="1" name="Shape 40"/>
        <p:cNvGrpSpPr/>
        <p:nvPr/>
      </p:nvGrpSpPr>
      <p:grpSpPr>
        <a:xfrm>
          <a:off x="0" y="0"/>
          <a:ext cx="0" cy="0"/>
          <a:chOff x="0" y="0"/>
          <a:chExt cx="0" cy="0"/>
        </a:xfrm>
      </p:grpSpPr>
      <p:sp>
        <p:nvSpPr>
          <p:cNvPr id="41" name="Google Shape;41;p12"/>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12"/>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12 master">
  <p:cSld name="Slide 12 master">
    <p:spTree>
      <p:nvGrpSpPr>
        <p:cNvPr id="1" name="Shape 43"/>
        <p:cNvGrpSpPr/>
        <p:nvPr/>
      </p:nvGrpSpPr>
      <p:grpSpPr>
        <a:xfrm>
          <a:off x="0" y="0"/>
          <a:ext cx="0" cy="0"/>
          <a:chOff x="0" y="0"/>
          <a:chExt cx="0" cy="0"/>
        </a:xfrm>
      </p:grpSpPr>
      <p:sp>
        <p:nvSpPr>
          <p:cNvPr id="44" name="Google Shape;44;p13"/>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3"/>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 13 master">
  <p:cSld name="Slide 13 master">
    <p:spTree>
      <p:nvGrpSpPr>
        <p:cNvPr id="1" name="Shape 46"/>
        <p:cNvGrpSpPr/>
        <p:nvPr/>
      </p:nvGrpSpPr>
      <p:grpSpPr>
        <a:xfrm>
          <a:off x="0" y="0"/>
          <a:ext cx="0" cy="0"/>
          <a:chOff x="0" y="0"/>
          <a:chExt cx="0" cy="0"/>
        </a:xfrm>
      </p:grpSpPr>
      <p:sp>
        <p:nvSpPr>
          <p:cNvPr id="47" name="Google Shape;47;p14"/>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4"/>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4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2 master">
  <p:cSld name="Slide 2 master">
    <p:spTree>
      <p:nvGrpSpPr>
        <p:cNvPr id="1" name="Shape 13"/>
        <p:cNvGrpSpPr/>
        <p:nvPr/>
      </p:nvGrpSpPr>
      <p:grpSpPr>
        <a:xfrm>
          <a:off x="0" y="0"/>
          <a:ext cx="0" cy="0"/>
          <a:chOff x="0" y="0"/>
          <a:chExt cx="0" cy="0"/>
        </a:xfrm>
      </p:grpSpPr>
      <p:sp>
        <p:nvSpPr>
          <p:cNvPr id="14" name="Google Shape;14;p3"/>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3 master">
  <p:cSld name="Slide 3 master">
    <p:spTree>
      <p:nvGrpSpPr>
        <p:cNvPr id="1" name="Shape 16"/>
        <p:cNvGrpSpPr/>
        <p:nvPr/>
      </p:nvGrpSpPr>
      <p:grpSpPr>
        <a:xfrm>
          <a:off x="0" y="0"/>
          <a:ext cx="0" cy="0"/>
          <a:chOff x="0" y="0"/>
          <a:chExt cx="0" cy="0"/>
        </a:xfrm>
      </p:grpSpPr>
      <p:sp>
        <p:nvSpPr>
          <p:cNvPr id="17" name="Google Shape;17;p4"/>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4 master">
  <p:cSld name="Slide 4 master">
    <p:spTree>
      <p:nvGrpSpPr>
        <p:cNvPr id="1" name="Shape 19"/>
        <p:cNvGrpSpPr/>
        <p:nvPr/>
      </p:nvGrpSpPr>
      <p:grpSpPr>
        <a:xfrm>
          <a:off x="0" y="0"/>
          <a:ext cx="0" cy="0"/>
          <a:chOff x="0" y="0"/>
          <a:chExt cx="0" cy="0"/>
        </a:xfrm>
      </p:grpSpPr>
      <p:sp>
        <p:nvSpPr>
          <p:cNvPr id="20" name="Google Shape;20;p5"/>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5"/>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5 master">
  <p:cSld name="Slide 5 master">
    <p:spTree>
      <p:nvGrpSpPr>
        <p:cNvPr id="1" name="Shape 22"/>
        <p:cNvGrpSpPr/>
        <p:nvPr/>
      </p:nvGrpSpPr>
      <p:grpSpPr>
        <a:xfrm>
          <a:off x="0" y="0"/>
          <a:ext cx="0" cy="0"/>
          <a:chOff x="0" y="0"/>
          <a:chExt cx="0" cy="0"/>
        </a:xfrm>
      </p:grpSpPr>
      <p:sp>
        <p:nvSpPr>
          <p:cNvPr id="23" name="Google Shape;23;p6"/>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6"/>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6 master">
  <p:cSld name="Slide 6 master">
    <p:spTree>
      <p:nvGrpSpPr>
        <p:cNvPr id="1" name="Shape 25"/>
        <p:cNvGrpSpPr/>
        <p:nvPr/>
      </p:nvGrpSpPr>
      <p:grpSpPr>
        <a:xfrm>
          <a:off x="0" y="0"/>
          <a:ext cx="0" cy="0"/>
          <a:chOff x="0" y="0"/>
          <a:chExt cx="0" cy="0"/>
        </a:xfrm>
      </p:grpSpPr>
      <p:sp>
        <p:nvSpPr>
          <p:cNvPr id="26" name="Google Shape;26;p7"/>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7"/>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7 master">
  <p:cSld name="Slide 7 master">
    <p:spTree>
      <p:nvGrpSpPr>
        <p:cNvPr id="1" name="Shape 28"/>
        <p:cNvGrpSpPr/>
        <p:nvPr/>
      </p:nvGrpSpPr>
      <p:grpSpPr>
        <a:xfrm>
          <a:off x="0" y="0"/>
          <a:ext cx="0" cy="0"/>
          <a:chOff x="0" y="0"/>
          <a:chExt cx="0" cy="0"/>
        </a:xfrm>
      </p:grpSpPr>
      <p:sp>
        <p:nvSpPr>
          <p:cNvPr id="29" name="Google Shape;29;p8"/>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8"/>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lide 8 master">
  <p:cSld name="Slide 8 master">
    <p:spTree>
      <p:nvGrpSpPr>
        <p:cNvPr id="1" name="Shape 31"/>
        <p:cNvGrpSpPr/>
        <p:nvPr/>
      </p:nvGrpSpPr>
      <p:grpSpPr>
        <a:xfrm>
          <a:off x="0" y="0"/>
          <a:ext cx="0" cy="0"/>
          <a:chOff x="0" y="0"/>
          <a:chExt cx="0" cy="0"/>
        </a:xfrm>
      </p:grpSpPr>
      <p:sp>
        <p:nvSpPr>
          <p:cNvPr id="32" name="Google Shape;32;p9"/>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9"/>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9 master">
  <p:cSld name="Slide 9 master">
    <p:spTree>
      <p:nvGrpSpPr>
        <p:cNvPr id="1" name="Shape 34"/>
        <p:cNvGrpSpPr/>
        <p:nvPr/>
      </p:nvGrpSpPr>
      <p:grpSpPr>
        <a:xfrm>
          <a:off x="0" y="0"/>
          <a:ext cx="0" cy="0"/>
          <a:chOff x="0" y="0"/>
          <a:chExt cx="0" cy="0"/>
        </a:xfrm>
      </p:grpSpPr>
      <p:sp>
        <p:nvSpPr>
          <p:cNvPr id="35" name="Google Shape;35;p10"/>
          <p:cNvSpPr/>
          <p:nvPr/>
        </p:nvSpPr>
        <p:spPr>
          <a:xfrm>
            <a:off x="0" y="0"/>
            <a:ext cx="14630400" cy="8229600"/>
          </a:xfrm>
          <a:prstGeom prst="rect">
            <a:avLst/>
          </a:prstGeom>
          <a:solidFill>
            <a:srgbClr val="DEE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10"/>
          <p:cNvSpPr/>
          <p:nvPr/>
        </p:nvSpPr>
        <p:spPr>
          <a:xfrm>
            <a:off x="0" y="0"/>
            <a:ext cx="14630400" cy="8229600"/>
          </a:xfrm>
          <a:prstGeom prst="rect">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hyperlink" Target="https://stitch.desig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hyperlink" Target="https://nanobrowser.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hyperlink" Target="https://same.io"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bubble.i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deepsite.ai"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rork.ap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firebase.google.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hyperlink" Target="https://hellotars.com"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pmfm.a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6"/>
          <p:cNvSpPr/>
          <p:nvPr/>
        </p:nvSpPr>
        <p:spPr>
          <a:xfrm>
            <a:off x="793790" y="3360658"/>
            <a:ext cx="11217116"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3B4540"/>
              </a:buClr>
              <a:buSzPts val="4450"/>
              <a:buFont typeface="Fraunces"/>
              <a:buNone/>
            </a:pPr>
            <a:r>
              <a:rPr lang="en-US" sz="4450" b="1" i="0" u="none" strike="noStrike" cap="none">
                <a:solidFill>
                  <a:srgbClr val="3B4540"/>
                </a:solidFill>
                <a:latin typeface="Fraunces"/>
                <a:ea typeface="Fraunces"/>
                <a:cs typeface="Fraunces"/>
                <a:sym typeface="Fraunces"/>
              </a:rPr>
              <a:t>AI Tools for Web and App Development</a:t>
            </a:r>
            <a:endParaRPr sz="4450" b="0" i="0" u="none" strike="noStrike" cap="none"/>
          </a:p>
        </p:txBody>
      </p:sp>
      <p:sp>
        <p:nvSpPr>
          <p:cNvPr id="56" name="Google Shape;56;p16"/>
          <p:cNvSpPr/>
          <p:nvPr/>
        </p:nvSpPr>
        <p:spPr>
          <a:xfrm>
            <a:off x="1625918" y="4160163"/>
            <a:ext cx="11378446" cy="708779"/>
          </a:xfrm>
          <a:prstGeom prst="rect">
            <a:avLst/>
          </a:prstGeom>
          <a:noFill/>
          <a:ln>
            <a:noFill/>
          </a:ln>
        </p:spPr>
        <p:txBody>
          <a:bodyPr spcFirstLastPara="1" wrap="square" lIns="0" tIns="0" rIns="0" bIns="0" anchor="t" anchorCtr="0">
            <a:noAutofit/>
          </a:bodyPr>
          <a:lstStyle/>
          <a:p>
            <a:pPr lvl="0" algn="ctr" rtl="1">
              <a:lnSpc>
                <a:spcPct val="124719"/>
              </a:lnSpc>
              <a:buClr>
                <a:srgbClr val="3B4540"/>
              </a:buClr>
              <a:buSzPts val="4450"/>
            </a:pPr>
            <a:r>
              <a:rPr lang="ar-SA" sz="4450" b="1" i="0" u="none" strike="noStrike" cap="none" dirty="0"/>
              <a:t>(</a:t>
            </a:r>
            <a:r>
              <a:rPr lang="en-US" sz="4450" b="1" dirty="0" err="1">
                <a:solidFill>
                  <a:srgbClr val="3B4540"/>
                </a:solidFill>
                <a:latin typeface="Fraunces"/>
                <a:ea typeface="Fraunces"/>
                <a:cs typeface="Fraunces"/>
                <a:sym typeface="Fraunces"/>
              </a:rPr>
              <a:t>أدوات</a:t>
            </a:r>
            <a:r>
              <a:rPr lang="en-US" sz="4450" b="1" dirty="0">
                <a:solidFill>
                  <a:srgbClr val="3B4540"/>
                </a:solidFill>
                <a:latin typeface="Fraunces"/>
                <a:ea typeface="Fraunces"/>
                <a:cs typeface="Fraunces"/>
                <a:sym typeface="Fraunces"/>
              </a:rPr>
              <a:t> </a:t>
            </a:r>
            <a:r>
              <a:rPr lang="en-US" sz="4450" b="1" dirty="0" err="1">
                <a:solidFill>
                  <a:srgbClr val="3B4540"/>
                </a:solidFill>
                <a:latin typeface="Fraunces"/>
                <a:ea typeface="Fraunces"/>
                <a:cs typeface="Fraunces"/>
                <a:sym typeface="Fraunces"/>
              </a:rPr>
              <a:t>الذكاء</a:t>
            </a:r>
            <a:r>
              <a:rPr lang="en-US" sz="4450" b="1" dirty="0">
                <a:solidFill>
                  <a:srgbClr val="3B4540"/>
                </a:solidFill>
                <a:latin typeface="Fraunces"/>
                <a:ea typeface="Fraunces"/>
                <a:cs typeface="Fraunces"/>
                <a:sym typeface="Fraunces"/>
              </a:rPr>
              <a:t> </a:t>
            </a:r>
            <a:r>
              <a:rPr lang="en-US" sz="4450" b="1" dirty="0" err="1">
                <a:solidFill>
                  <a:srgbClr val="3B4540"/>
                </a:solidFill>
                <a:latin typeface="Fraunces"/>
                <a:ea typeface="Fraunces"/>
                <a:cs typeface="Fraunces"/>
                <a:sym typeface="Fraunces"/>
              </a:rPr>
              <a:t>الاصطناعي</a:t>
            </a:r>
            <a:r>
              <a:rPr lang="en-US" sz="4450" b="1" dirty="0">
                <a:solidFill>
                  <a:srgbClr val="3B4540"/>
                </a:solidFill>
                <a:latin typeface="Fraunces"/>
                <a:ea typeface="Fraunces"/>
                <a:cs typeface="Fraunces"/>
                <a:sym typeface="Fraunces"/>
              </a:rPr>
              <a:t> </a:t>
            </a:r>
            <a:r>
              <a:rPr lang="en-US" sz="4450" b="1" dirty="0" err="1">
                <a:solidFill>
                  <a:srgbClr val="3B4540"/>
                </a:solidFill>
                <a:latin typeface="Fraunces"/>
                <a:ea typeface="Fraunces"/>
                <a:cs typeface="Fraunces"/>
                <a:sym typeface="Fraunces"/>
              </a:rPr>
              <a:t>لتطوير</a:t>
            </a:r>
            <a:r>
              <a:rPr lang="en-US" sz="4450" b="1" dirty="0">
                <a:solidFill>
                  <a:srgbClr val="3B4540"/>
                </a:solidFill>
                <a:latin typeface="Fraunces"/>
                <a:ea typeface="Fraunces"/>
                <a:cs typeface="Fraunces"/>
                <a:sym typeface="Fraunces"/>
              </a:rPr>
              <a:t> </a:t>
            </a:r>
            <a:r>
              <a:rPr lang="en-US" sz="4450" b="1" dirty="0" err="1">
                <a:solidFill>
                  <a:srgbClr val="3B4540"/>
                </a:solidFill>
                <a:latin typeface="Fraunces"/>
                <a:ea typeface="Fraunces"/>
                <a:cs typeface="Fraunces"/>
                <a:sym typeface="Fraunces"/>
              </a:rPr>
              <a:t>الويب</a:t>
            </a:r>
            <a:r>
              <a:rPr lang="en-US" sz="4450" b="1" dirty="0">
                <a:solidFill>
                  <a:srgbClr val="3B4540"/>
                </a:solidFill>
                <a:latin typeface="Fraunces"/>
                <a:ea typeface="Fraunces"/>
                <a:cs typeface="Fraunces"/>
                <a:sym typeface="Fraunces"/>
              </a:rPr>
              <a:t> </a:t>
            </a:r>
            <a:r>
              <a:rPr lang="en-US" sz="4450" b="1" dirty="0" err="1">
                <a:solidFill>
                  <a:srgbClr val="3B4540"/>
                </a:solidFill>
                <a:latin typeface="Fraunces"/>
                <a:ea typeface="Fraunces"/>
                <a:cs typeface="Fraunces"/>
                <a:sym typeface="Fraunces"/>
              </a:rPr>
              <a:t>والتطبيقات</a:t>
            </a:r>
            <a:r>
              <a:rPr lang="ar-SA" sz="4450" b="1" dirty="0">
                <a:solidFill>
                  <a:srgbClr val="3B4540"/>
                </a:solidFill>
                <a:latin typeface="Fraunces"/>
                <a:ea typeface="Fraunces"/>
                <a:cs typeface="Fraunces"/>
                <a:sym typeface="Fraunces"/>
              </a:rPr>
              <a:t>)</a:t>
            </a:r>
            <a:endParaRPr sz="4450" b="0" i="0" u="none" strike="noStrike" cap="non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25" descr="preencoded.png"/>
          <p:cNvPicPr preferRelativeResize="0"/>
          <p:nvPr/>
        </p:nvPicPr>
        <p:blipFill rotWithShape="1">
          <a:blip r:embed="rId3">
            <a:alphaModFix/>
          </a:blip>
          <a:srcRect/>
          <a:stretch/>
        </p:blipFill>
        <p:spPr>
          <a:xfrm>
            <a:off x="0" y="0"/>
            <a:ext cx="5486400" cy="8229838"/>
          </a:xfrm>
          <a:prstGeom prst="rect">
            <a:avLst/>
          </a:prstGeom>
          <a:noFill/>
          <a:ln>
            <a:noFill/>
          </a:ln>
        </p:spPr>
      </p:pic>
      <p:sp>
        <p:nvSpPr>
          <p:cNvPr id="227" name="Google Shape;227;p25"/>
          <p:cNvSpPr/>
          <p:nvPr/>
        </p:nvSpPr>
        <p:spPr>
          <a:xfrm>
            <a:off x="6233874" y="587335"/>
            <a:ext cx="7649051" cy="1334929"/>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3B4540"/>
              </a:buClr>
              <a:buSzPts val="4200"/>
              <a:buFont typeface="Fraunces"/>
              <a:buNone/>
            </a:pPr>
            <a:r>
              <a:rPr lang="en-US" sz="4200" b="1" i="0" u="none" strike="noStrike" cap="none">
                <a:solidFill>
                  <a:srgbClr val="3B4540"/>
                </a:solidFill>
                <a:latin typeface="Fraunces"/>
                <a:ea typeface="Fraunces"/>
                <a:cs typeface="Fraunces"/>
                <a:sym typeface="Fraunces"/>
              </a:rPr>
              <a:t>Stitch: AI-Driven Design Collaboration</a:t>
            </a:r>
            <a:endParaRPr sz="4200" b="0" i="0" u="none" strike="noStrike" cap="none"/>
          </a:p>
        </p:txBody>
      </p:sp>
      <p:sp>
        <p:nvSpPr>
          <p:cNvPr id="228" name="Google Shape;228;p25"/>
          <p:cNvSpPr/>
          <p:nvPr/>
        </p:nvSpPr>
        <p:spPr>
          <a:xfrm>
            <a:off x="6233874" y="2242542"/>
            <a:ext cx="7649051" cy="1366838"/>
          </a:xfrm>
          <a:prstGeom prst="rect">
            <a:avLst/>
          </a:prstGeom>
          <a:noFill/>
          <a:ln>
            <a:noFill/>
          </a:ln>
        </p:spPr>
        <p:txBody>
          <a:bodyPr spcFirstLastPara="1" wrap="square" lIns="0" tIns="0" rIns="0" bIns="0" anchor="t" anchorCtr="0">
            <a:noAutofit/>
          </a:bodyPr>
          <a:lstStyle/>
          <a:p>
            <a:pPr marL="0" marR="0" lvl="0" indent="0" algn="l" rtl="0">
              <a:lnSpc>
                <a:spcPct val="160606"/>
              </a:lnSpc>
              <a:spcBef>
                <a:spcPts val="0"/>
              </a:spcBef>
              <a:spcAft>
                <a:spcPts val="0"/>
              </a:spcAft>
              <a:buClr>
                <a:srgbClr val="405449"/>
              </a:buClr>
              <a:buSzPts val="1650"/>
              <a:buFont typeface="Nobile"/>
              <a:buNone/>
            </a:pPr>
            <a:r>
              <a:rPr lang="en-US" sz="1650" b="0" i="0" u="none" strike="noStrike" cap="none">
                <a:solidFill>
                  <a:srgbClr val="405449"/>
                </a:solidFill>
                <a:latin typeface="Nobile"/>
                <a:ea typeface="Nobile"/>
                <a:cs typeface="Nobile"/>
                <a:sym typeface="Nobile"/>
              </a:rPr>
              <a:t>Stitch.design is an AI-powered design platform that facilitates collaboration and accelerates the design process, from ideation to final execution. It integrates AI to suggest elements, optimize layouts, and maintain brand consistency. </a:t>
            </a:r>
            <a:r>
              <a:rPr lang="en-US" sz="1650" b="0" i="0" u="sng" strike="noStrike" cap="none">
                <a:solidFill>
                  <a:schemeClr val="hlink"/>
                </a:solidFill>
                <a:latin typeface="Nobile"/>
                <a:ea typeface="Nobile"/>
                <a:cs typeface="Nobile"/>
                <a:sym typeface="Nobile"/>
                <a:hlinkClick r:id="rId4"/>
              </a:rPr>
              <a:t>stitch.design</a:t>
            </a:r>
            <a:endParaRPr sz="1650" b="0" i="0" u="none" strike="noStrike" cap="none"/>
          </a:p>
        </p:txBody>
      </p:sp>
      <p:sp>
        <p:nvSpPr>
          <p:cNvPr id="229" name="Google Shape;229;p25"/>
          <p:cNvSpPr/>
          <p:nvPr/>
        </p:nvSpPr>
        <p:spPr>
          <a:xfrm>
            <a:off x="6233874" y="4063127"/>
            <a:ext cx="2669619" cy="333613"/>
          </a:xfrm>
          <a:prstGeom prst="rect">
            <a:avLst/>
          </a:prstGeom>
          <a:noFill/>
          <a:ln>
            <a:noFill/>
          </a:ln>
        </p:spPr>
        <p:txBody>
          <a:bodyPr spcFirstLastPara="1" wrap="square" lIns="0" tIns="0" rIns="0" bIns="0" anchor="t" anchorCtr="0">
            <a:noAutofit/>
          </a:bodyPr>
          <a:lstStyle/>
          <a:p>
            <a:pPr marL="0" marR="0" lvl="0" indent="0" algn="l" rtl="0">
              <a:lnSpc>
                <a:spcPct val="123809"/>
              </a:lnSpc>
              <a:spcBef>
                <a:spcPts val="0"/>
              </a:spcBef>
              <a:spcAft>
                <a:spcPts val="0"/>
              </a:spcAft>
              <a:buClr>
                <a:srgbClr val="3B4540"/>
              </a:buClr>
              <a:buSzPts val="2100"/>
              <a:buFont typeface="Fraunces"/>
              <a:buNone/>
            </a:pPr>
            <a:r>
              <a:rPr lang="en-US" sz="2100" b="1" i="0" u="none" strike="noStrike" cap="none">
                <a:solidFill>
                  <a:srgbClr val="3B4540"/>
                </a:solidFill>
                <a:latin typeface="Fraunces"/>
                <a:ea typeface="Fraunces"/>
                <a:cs typeface="Fraunces"/>
                <a:sym typeface="Fraunces"/>
              </a:rPr>
              <a:t>Steps to Use:</a:t>
            </a:r>
            <a:endParaRPr sz="2100" b="0" i="0" u="none" strike="noStrike" cap="none"/>
          </a:p>
        </p:txBody>
      </p:sp>
      <p:sp>
        <p:nvSpPr>
          <p:cNvPr id="230" name="Google Shape;230;p25"/>
          <p:cNvSpPr/>
          <p:nvPr/>
        </p:nvSpPr>
        <p:spPr>
          <a:xfrm>
            <a:off x="6233874" y="4610219"/>
            <a:ext cx="3564017" cy="683419"/>
          </a:xfrm>
          <a:prstGeom prst="rect">
            <a:avLst/>
          </a:prstGeom>
          <a:noFill/>
          <a:ln>
            <a:noFill/>
          </a:ln>
        </p:spPr>
        <p:txBody>
          <a:bodyPr spcFirstLastPara="1" wrap="square" lIns="0" tIns="0" rIns="0" bIns="0" anchor="t" anchorCtr="0">
            <a:noAutofit/>
          </a:bodyPr>
          <a:lstStyle/>
          <a:p>
            <a:pPr marL="342900" marR="0" lvl="0" indent="-342900" algn="l" rtl="0">
              <a:lnSpc>
                <a:spcPct val="160606"/>
              </a:lnSpc>
              <a:spcBef>
                <a:spcPts val="0"/>
              </a:spcBef>
              <a:spcAft>
                <a:spcPts val="0"/>
              </a:spcAft>
              <a:buClr>
                <a:srgbClr val="405449"/>
              </a:buClr>
              <a:buSzPts val="1650"/>
              <a:buFont typeface="Nobile"/>
              <a:buChar char="•"/>
            </a:pPr>
            <a:r>
              <a:rPr lang="en-US" sz="1650" b="0" i="0" u="none" strike="noStrike" cap="none">
                <a:solidFill>
                  <a:srgbClr val="405449"/>
                </a:solidFill>
                <a:latin typeface="Nobile"/>
                <a:ea typeface="Nobile"/>
                <a:cs typeface="Nobile"/>
                <a:sym typeface="Nobile"/>
              </a:rPr>
              <a:t>Import design assets and brand guidelines.</a:t>
            </a:r>
            <a:endParaRPr sz="1650" b="0" i="0" u="none" strike="noStrike" cap="none"/>
          </a:p>
        </p:txBody>
      </p:sp>
      <p:sp>
        <p:nvSpPr>
          <p:cNvPr id="231" name="Google Shape;231;p25"/>
          <p:cNvSpPr/>
          <p:nvPr/>
        </p:nvSpPr>
        <p:spPr>
          <a:xfrm>
            <a:off x="6233874" y="5368290"/>
            <a:ext cx="3564017" cy="683419"/>
          </a:xfrm>
          <a:prstGeom prst="rect">
            <a:avLst/>
          </a:prstGeom>
          <a:noFill/>
          <a:ln>
            <a:noFill/>
          </a:ln>
        </p:spPr>
        <p:txBody>
          <a:bodyPr spcFirstLastPara="1" wrap="square" lIns="0" tIns="0" rIns="0" bIns="0" anchor="t" anchorCtr="0">
            <a:noAutofit/>
          </a:bodyPr>
          <a:lstStyle/>
          <a:p>
            <a:pPr marL="342900" marR="0" lvl="0" indent="-342900" algn="l" rtl="0">
              <a:lnSpc>
                <a:spcPct val="160606"/>
              </a:lnSpc>
              <a:spcBef>
                <a:spcPts val="0"/>
              </a:spcBef>
              <a:spcAft>
                <a:spcPts val="0"/>
              </a:spcAft>
              <a:buClr>
                <a:srgbClr val="405449"/>
              </a:buClr>
              <a:buSzPts val="1650"/>
              <a:buFont typeface="Nobile"/>
              <a:buChar char="•"/>
            </a:pPr>
            <a:r>
              <a:rPr lang="en-US" sz="1650" b="0" i="0" u="none" strike="noStrike" cap="none">
                <a:solidFill>
                  <a:srgbClr val="405449"/>
                </a:solidFill>
                <a:latin typeface="Nobile"/>
                <a:ea typeface="Nobile"/>
                <a:cs typeface="Nobile"/>
                <a:sym typeface="Nobile"/>
              </a:rPr>
              <a:t>Utilize AI suggestions for design elements.</a:t>
            </a:r>
            <a:endParaRPr sz="1650" b="0" i="0" u="none" strike="noStrike" cap="none"/>
          </a:p>
        </p:txBody>
      </p:sp>
      <p:sp>
        <p:nvSpPr>
          <p:cNvPr id="232" name="Google Shape;232;p25"/>
          <p:cNvSpPr/>
          <p:nvPr/>
        </p:nvSpPr>
        <p:spPr>
          <a:xfrm>
            <a:off x="6233874" y="6126361"/>
            <a:ext cx="3564017" cy="683419"/>
          </a:xfrm>
          <a:prstGeom prst="rect">
            <a:avLst/>
          </a:prstGeom>
          <a:noFill/>
          <a:ln>
            <a:noFill/>
          </a:ln>
        </p:spPr>
        <p:txBody>
          <a:bodyPr spcFirstLastPara="1" wrap="square" lIns="0" tIns="0" rIns="0" bIns="0" anchor="t" anchorCtr="0">
            <a:noAutofit/>
          </a:bodyPr>
          <a:lstStyle/>
          <a:p>
            <a:pPr marL="342900" marR="0" lvl="0" indent="-342900" algn="l" rtl="0">
              <a:lnSpc>
                <a:spcPct val="160606"/>
              </a:lnSpc>
              <a:spcBef>
                <a:spcPts val="0"/>
              </a:spcBef>
              <a:spcAft>
                <a:spcPts val="0"/>
              </a:spcAft>
              <a:buClr>
                <a:srgbClr val="405449"/>
              </a:buClr>
              <a:buSzPts val="1650"/>
              <a:buFont typeface="Nobile"/>
              <a:buChar char="•"/>
            </a:pPr>
            <a:r>
              <a:rPr lang="en-US" sz="1650" b="0" i="0" u="none" strike="noStrike" cap="none">
                <a:solidFill>
                  <a:srgbClr val="405449"/>
                </a:solidFill>
                <a:latin typeface="Nobile"/>
                <a:ea typeface="Nobile"/>
                <a:cs typeface="Nobile"/>
                <a:sym typeface="Nobile"/>
              </a:rPr>
              <a:t>Collaborate with team members in real-time.</a:t>
            </a:r>
            <a:endParaRPr sz="1650" b="0" i="0" u="none" strike="noStrike" cap="none"/>
          </a:p>
        </p:txBody>
      </p:sp>
      <p:sp>
        <p:nvSpPr>
          <p:cNvPr id="233" name="Google Shape;233;p25"/>
          <p:cNvSpPr/>
          <p:nvPr/>
        </p:nvSpPr>
        <p:spPr>
          <a:xfrm>
            <a:off x="6233874" y="6884432"/>
            <a:ext cx="3564017" cy="683419"/>
          </a:xfrm>
          <a:prstGeom prst="rect">
            <a:avLst/>
          </a:prstGeom>
          <a:noFill/>
          <a:ln>
            <a:noFill/>
          </a:ln>
        </p:spPr>
        <p:txBody>
          <a:bodyPr spcFirstLastPara="1" wrap="square" lIns="0" tIns="0" rIns="0" bIns="0" anchor="t" anchorCtr="0">
            <a:noAutofit/>
          </a:bodyPr>
          <a:lstStyle/>
          <a:p>
            <a:pPr marL="342900" marR="0" lvl="0" indent="-342900" algn="l" rtl="0">
              <a:lnSpc>
                <a:spcPct val="160606"/>
              </a:lnSpc>
              <a:spcBef>
                <a:spcPts val="0"/>
              </a:spcBef>
              <a:spcAft>
                <a:spcPts val="0"/>
              </a:spcAft>
              <a:buClr>
                <a:srgbClr val="405449"/>
              </a:buClr>
              <a:buSzPts val="1650"/>
              <a:buFont typeface="Nobile"/>
              <a:buChar char="•"/>
            </a:pPr>
            <a:r>
              <a:rPr lang="en-US" sz="1650" b="0" i="0" u="none" strike="noStrike" cap="none">
                <a:solidFill>
                  <a:srgbClr val="405449"/>
                </a:solidFill>
                <a:latin typeface="Nobile"/>
                <a:ea typeface="Nobile"/>
                <a:cs typeface="Nobile"/>
                <a:sym typeface="Nobile"/>
              </a:rPr>
              <a:t>Export designs in various formats.</a:t>
            </a:r>
            <a:endParaRPr sz="1650" b="0" i="0" u="none" strike="noStrike" cap="none"/>
          </a:p>
        </p:txBody>
      </p:sp>
      <p:sp>
        <p:nvSpPr>
          <p:cNvPr id="234" name="Google Shape;234;p25"/>
          <p:cNvSpPr/>
          <p:nvPr/>
        </p:nvSpPr>
        <p:spPr>
          <a:xfrm>
            <a:off x="10326529" y="4063127"/>
            <a:ext cx="2669619" cy="333613"/>
          </a:xfrm>
          <a:prstGeom prst="rect">
            <a:avLst/>
          </a:prstGeom>
          <a:noFill/>
          <a:ln>
            <a:noFill/>
          </a:ln>
        </p:spPr>
        <p:txBody>
          <a:bodyPr spcFirstLastPara="1" wrap="square" lIns="0" tIns="0" rIns="0" bIns="0" anchor="t" anchorCtr="0">
            <a:noAutofit/>
          </a:bodyPr>
          <a:lstStyle/>
          <a:p>
            <a:pPr marL="0" marR="0" lvl="0" indent="0" algn="l" rtl="0">
              <a:lnSpc>
                <a:spcPct val="123809"/>
              </a:lnSpc>
              <a:spcBef>
                <a:spcPts val="0"/>
              </a:spcBef>
              <a:spcAft>
                <a:spcPts val="0"/>
              </a:spcAft>
              <a:buClr>
                <a:srgbClr val="3B4540"/>
              </a:buClr>
              <a:buSzPts val="2100"/>
              <a:buFont typeface="Fraunces"/>
              <a:buNone/>
            </a:pPr>
            <a:r>
              <a:rPr lang="en-US" sz="2100" b="1" i="0" u="none" strike="noStrike" cap="none">
                <a:solidFill>
                  <a:srgbClr val="3B4540"/>
                </a:solidFill>
                <a:latin typeface="Fraunces"/>
                <a:ea typeface="Fraunces"/>
                <a:cs typeface="Fraunces"/>
                <a:sym typeface="Fraunces"/>
              </a:rPr>
              <a:t>Practical Example:</a:t>
            </a:r>
            <a:endParaRPr sz="2100" b="0" i="0" u="none" strike="noStrike" cap="none"/>
          </a:p>
        </p:txBody>
      </p:sp>
      <p:sp>
        <p:nvSpPr>
          <p:cNvPr id="235" name="Google Shape;235;p25"/>
          <p:cNvSpPr/>
          <p:nvPr/>
        </p:nvSpPr>
        <p:spPr>
          <a:xfrm>
            <a:off x="10326529" y="4610219"/>
            <a:ext cx="3564017" cy="1708547"/>
          </a:xfrm>
          <a:prstGeom prst="rect">
            <a:avLst/>
          </a:prstGeom>
          <a:noFill/>
          <a:ln>
            <a:noFill/>
          </a:ln>
        </p:spPr>
        <p:txBody>
          <a:bodyPr spcFirstLastPara="1" wrap="square" lIns="0" tIns="0" rIns="0" bIns="0" anchor="t" anchorCtr="0">
            <a:noAutofit/>
          </a:bodyPr>
          <a:lstStyle/>
          <a:p>
            <a:pPr marL="0" marR="0" lvl="0" indent="0" algn="l" rtl="0">
              <a:lnSpc>
                <a:spcPct val="160606"/>
              </a:lnSpc>
              <a:spcBef>
                <a:spcPts val="0"/>
              </a:spcBef>
              <a:spcAft>
                <a:spcPts val="0"/>
              </a:spcAft>
              <a:buClr>
                <a:srgbClr val="405449"/>
              </a:buClr>
              <a:buSzPts val="1650"/>
              <a:buFont typeface="Nobile"/>
              <a:buNone/>
            </a:pPr>
            <a:r>
              <a:rPr lang="en-US" sz="1650" b="0" i="0" u="none" strike="noStrike" cap="none">
                <a:solidFill>
                  <a:srgbClr val="405449"/>
                </a:solidFill>
                <a:latin typeface="Nobile"/>
                <a:ea typeface="Nobile"/>
                <a:cs typeface="Nobile"/>
                <a:sym typeface="Nobile"/>
              </a:rPr>
              <a:t>Rapidly prototype and iterate on </a:t>
            </a:r>
            <a:r>
              <a:rPr lang="en-US" sz="1650" b="1" i="0" u="none" strike="noStrike" cap="none">
                <a:solidFill>
                  <a:srgbClr val="405449"/>
                </a:solidFill>
                <a:latin typeface="Nobile"/>
                <a:ea typeface="Nobile"/>
                <a:cs typeface="Nobile"/>
                <a:sym typeface="Nobile"/>
              </a:rPr>
              <a:t>marketing campaign visuals</a:t>
            </a:r>
            <a:r>
              <a:rPr lang="en-US" sz="1650" b="0" i="0" u="none" strike="noStrike" cap="none">
                <a:solidFill>
                  <a:srgbClr val="405449"/>
                </a:solidFill>
                <a:latin typeface="Nobile"/>
                <a:ea typeface="Nobile"/>
                <a:cs typeface="Nobile"/>
                <a:sym typeface="Nobile"/>
              </a:rPr>
              <a:t>, ensuring all designs align with brand standards and resonate with the target audience.</a:t>
            </a:r>
            <a:endParaRPr sz="1650" b="0" i="0" u="none" strike="noStrike" cap="none"/>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26"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242" name="Google Shape;242;p26"/>
          <p:cNvSpPr/>
          <p:nvPr/>
        </p:nvSpPr>
        <p:spPr>
          <a:xfrm>
            <a:off x="692706" y="845463"/>
            <a:ext cx="7758589" cy="1237059"/>
          </a:xfrm>
          <a:prstGeom prst="rect">
            <a:avLst/>
          </a:prstGeom>
          <a:noFill/>
          <a:ln>
            <a:noFill/>
          </a:ln>
        </p:spPr>
        <p:txBody>
          <a:bodyPr spcFirstLastPara="1" wrap="square" lIns="0" tIns="0" rIns="0" bIns="0" anchor="t" anchorCtr="0">
            <a:noAutofit/>
          </a:bodyPr>
          <a:lstStyle/>
          <a:p>
            <a:pPr marL="0" marR="0" lvl="0" indent="0" algn="l" rtl="0">
              <a:lnSpc>
                <a:spcPct val="125974"/>
              </a:lnSpc>
              <a:spcBef>
                <a:spcPts val="0"/>
              </a:spcBef>
              <a:spcAft>
                <a:spcPts val="0"/>
              </a:spcAft>
              <a:buClr>
                <a:srgbClr val="3B4540"/>
              </a:buClr>
              <a:buSzPts val="3850"/>
              <a:buFont typeface="Fraunces"/>
              <a:buNone/>
            </a:pPr>
            <a:r>
              <a:rPr lang="en-US" sz="3850" b="1" i="0" u="none" strike="noStrike" cap="none">
                <a:solidFill>
                  <a:srgbClr val="3B4540"/>
                </a:solidFill>
                <a:latin typeface="Fraunces"/>
                <a:ea typeface="Fraunces"/>
                <a:cs typeface="Fraunces"/>
                <a:sym typeface="Fraunces"/>
              </a:rPr>
              <a:t>Nano Browser: Lightweight Web Automation</a:t>
            </a:r>
            <a:endParaRPr sz="3850" b="0" i="0" u="none" strike="noStrike" cap="none"/>
          </a:p>
        </p:txBody>
      </p:sp>
      <p:sp>
        <p:nvSpPr>
          <p:cNvPr id="243" name="Google Shape;243;p26"/>
          <p:cNvSpPr/>
          <p:nvPr/>
        </p:nvSpPr>
        <p:spPr>
          <a:xfrm>
            <a:off x="692706" y="2379345"/>
            <a:ext cx="7758589" cy="1583531"/>
          </a:xfrm>
          <a:prstGeom prst="rect">
            <a:avLst/>
          </a:prstGeom>
          <a:noFill/>
          <a:ln>
            <a:noFill/>
          </a:ln>
        </p:spPr>
        <p:txBody>
          <a:bodyPr spcFirstLastPara="1" wrap="square" lIns="0" tIns="0" rIns="0" bIns="0" anchor="t" anchorCtr="0">
            <a:noAutofit/>
          </a:bodyPr>
          <a:lstStyle/>
          <a:p>
            <a:pPr marL="0" marR="0" lvl="0" indent="0" algn="l" rtl="0">
              <a:lnSpc>
                <a:spcPct val="158064"/>
              </a:lnSpc>
              <a:spcBef>
                <a:spcPts val="0"/>
              </a:spcBef>
              <a:spcAft>
                <a:spcPts val="0"/>
              </a:spcAft>
              <a:buClr>
                <a:srgbClr val="405449"/>
              </a:buClr>
              <a:buSzPts val="1550"/>
              <a:buFont typeface="Nobile"/>
              <a:buNone/>
            </a:pPr>
            <a:r>
              <a:rPr lang="en-US" sz="1550" b="0" i="0" u="none" strike="noStrike" cap="none">
                <a:solidFill>
                  <a:srgbClr val="405449"/>
                </a:solidFill>
                <a:latin typeface="Nobile"/>
                <a:ea typeface="Nobile"/>
                <a:cs typeface="Nobile"/>
                <a:sym typeface="Nobile"/>
              </a:rPr>
              <a:t>Nano Browser is an ultra-lightweight web browser designed for efficient and scriptable automation. It allows developers to create fast, headless browser automation scripts without the overhead of a full-fledged browser, making it ideal for data scraping, automated testing, and repetitive online tasks. </a:t>
            </a:r>
            <a:r>
              <a:rPr lang="en-US" sz="1550" b="0" i="0" u="sng" strike="noStrike" cap="none">
                <a:solidFill>
                  <a:schemeClr val="hlink"/>
                </a:solidFill>
                <a:latin typeface="Nobile"/>
                <a:ea typeface="Nobile"/>
                <a:cs typeface="Nobile"/>
                <a:sym typeface="Nobile"/>
                <a:hlinkClick r:id="rId4"/>
              </a:rPr>
              <a:t>nanobrowser.com</a:t>
            </a:r>
            <a:endParaRPr sz="1550" b="0" i="0" u="none" strike="noStrike" cap="none"/>
          </a:p>
        </p:txBody>
      </p:sp>
      <p:sp>
        <p:nvSpPr>
          <p:cNvPr id="244" name="Google Shape;244;p26"/>
          <p:cNvSpPr/>
          <p:nvPr/>
        </p:nvSpPr>
        <p:spPr>
          <a:xfrm>
            <a:off x="692706" y="4383405"/>
            <a:ext cx="2474238" cy="309205"/>
          </a:xfrm>
          <a:prstGeom prst="rect">
            <a:avLst/>
          </a:prstGeom>
          <a:noFill/>
          <a:ln>
            <a:noFill/>
          </a:ln>
        </p:spPr>
        <p:txBody>
          <a:bodyPr spcFirstLastPara="1" wrap="square" lIns="0" tIns="0" rIns="0" bIns="0" anchor="t" anchorCtr="0">
            <a:noAutofit/>
          </a:bodyPr>
          <a:lstStyle/>
          <a:p>
            <a:pPr marL="0" marR="0" lvl="0" indent="0" algn="l" rtl="0">
              <a:lnSpc>
                <a:spcPct val="126315"/>
              </a:lnSpc>
              <a:spcBef>
                <a:spcPts val="0"/>
              </a:spcBef>
              <a:spcAft>
                <a:spcPts val="0"/>
              </a:spcAft>
              <a:buClr>
                <a:srgbClr val="3B4540"/>
              </a:buClr>
              <a:buSzPts val="1900"/>
              <a:buFont typeface="Fraunces"/>
              <a:buNone/>
            </a:pPr>
            <a:r>
              <a:rPr lang="en-US" sz="1900" b="1" i="0" u="none" strike="noStrike" cap="none">
                <a:solidFill>
                  <a:srgbClr val="3B4540"/>
                </a:solidFill>
                <a:latin typeface="Fraunces"/>
                <a:ea typeface="Fraunces"/>
                <a:cs typeface="Fraunces"/>
                <a:sym typeface="Fraunces"/>
              </a:rPr>
              <a:t>Steps to Use:</a:t>
            </a:r>
            <a:endParaRPr sz="1900" b="0" i="0" u="none" strike="noStrike" cap="none"/>
          </a:p>
        </p:txBody>
      </p:sp>
      <p:sp>
        <p:nvSpPr>
          <p:cNvPr id="245" name="Google Shape;245;p26"/>
          <p:cNvSpPr/>
          <p:nvPr/>
        </p:nvSpPr>
        <p:spPr>
          <a:xfrm>
            <a:off x="692706" y="4890492"/>
            <a:ext cx="3637836" cy="633413"/>
          </a:xfrm>
          <a:prstGeom prst="rect">
            <a:avLst/>
          </a:prstGeom>
          <a:noFill/>
          <a:ln>
            <a:noFill/>
          </a:ln>
        </p:spPr>
        <p:txBody>
          <a:bodyPr spcFirstLastPara="1" wrap="square" lIns="0" tIns="0" rIns="0" bIns="0" anchor="t" anchorCtr="0">
            <a:noAutofit/>
          </a:bodyPr>
          <a:lstStyle/>
          <a:p>
            <a:pPr marL="342900" marR="0" lvl="0" indent="-342900" algn="l" rtl="0">
              <a:lnSpc>
                <a:spcPct val="158064"/>
              </a:lnSpc>
              <a:spcBef>
                <a:spcPts val="0"/>
              </a:spcBef>
              <a:spcAft>
                <a:spcPts val="0"/>
              </a:spcAft>
              <a:buClr>
                <a:srgbClr val="405449"/>
              </a:buClr>
              <a:buSzPts val="1550"/>
              <a:buFont typeface="Nobile"/>
              <a:buChar char="•"/>
            </a:pPr>
            <a:r>
              <a:rPr lang="en-US" sz="1550" b="0" i="0" u="none" strike="noStrike" cap="none">
                <a:solidFill>
                  <a:srgbClr val="405449"/>
                </a:solidFill>
                <a:latin typeface="Nobile"/>
                <a:ea typeface="Nobile"/>
                <a:cs typeface="Nobile"/>
                <a:sym typeface="Nobile"/>
              </a:rPr>
              <a:t>Install the Nano Browser SDK in your project.</a:t>
            </a:r>
            <a:endParaRPr sz="1550" b="0" i="0" u="none" strike="noStrike" cap="none"/>
          </a:p>
        </p:txBody>
      </p:sp>
      <p:sp>
        <p:nvSpPr>
          <p:cNvPr id="246" name="Google Shape;246;p26"/>
          <p:cNvSpPr/>
          <p:nvPr/>
        </p:nvSpPr>
        <p:spPr>
          <a:xfrm>
            <a:off x="692706" y="5593080"/>
            <a:ext cx="3637836" cy="633413"/>
          </a:xfrm>
          <a:prstGeom prst="rect">
            <a:avLst/>
          </a:prstGeom>
          <a:noFill/>
          <a:ln>
            <a:noFill/>
          </a:ln>
        </p:spPr>
        <p:txBody>
          <a:bodyPr spcFirstLastPara="1" wrap="square" lIns="0" tIns="0" rIns="0" bIns="0" anchor="t" anchorCtr="0">
            <a:noAutofit/>
          </a:bodyPr>
          <a:lstStyle/>
          <a:p>
            <a:pPr marL="342900" marR="0" lvl="0" indent="-342900" algn="l" rtl="0">
              <a:lnSpc>
                <a:spcPct val="158064"/>
              </a:lnSpc>
              <a:spcBef>
                <a:spcPts val="0"/>
              </a:spcBef>
              <a:spcAft>
                <a:spcPts val="0"/>
              </a:spcAft>
              <a:buClr>
                <a:srgbClr val="405449"/>
              </a:buClr>
              <a:buSzPts val="1550"/>
              <a:buFont typeface="Nobile"/>
              <a:buChar char="•"/>
            </a:pPr>
            <a:r>
              <a:rPr lang="en-US" sz="1550" b="0" i="0" u="none" strike="noStrike" cap="none">
                <a:solidFill>
                  <a:srgbClr val="405449"/>
                </a:solidFill>
                <a:latin typeface="Nobile"/>
                <a:ea typeface="Nobile"/>
                <a:cs typeface="Nobile"/>
                <a:sym typeface="Nobile"/>
              </a:rPr>
              <a:t>Write scripts to navigate web pages and interact with elements.</a:t>
            </a:r>
            <a:endParaRPr sz="1550" b="0" i="0" u="none" strike="noStrike" cap="none"/>
          </a:p>
        </p:txBody>
      </p:sp>
      <p:sp>
        <p:nvSpPr>
          <p:cNvPr id="247" name="Google Shape;247;p26"/>
          <p:cNvSpPr/>
          <p:nvPr/>
        </p:nvSpPr>
        <p:spPr>
          <a:xfrm>
            <a:off x="692706" y="6295668"/>
            <a:ext cx="3637836" cy="633413"/>
          </a:xfrm>
          <a:prstGeom prst="rect">
            <a:avLst/>
          </a:prstGeom>
          <a:noFill/>
          <a:ln>
            <a:noFill/>
          </a:ln>
        </p:spPr>
        <p:txBody>
          <a:bodyPr spcFirstLastPara="1" wrap="square" lIns="0" tIns="0" rIns="0" bIns="0" anchor="t" anchorCtr="0">
            <a:noAutofit/>
          </a:bodyPr>
          <a:lstStyle/>
          <a:p>
            <a:pPr marL="342900" marR="0" lvl="0" indent="-342900" algn="l" rtl="0">
              <a:lnSpc>
                <a:spcPct val="158064"/>
              </a:lnSpc>
              <a:spcBef>
                <a:spcPts val="0"/>
              </a:spcBef>
              <a:spcAft>
                <a:spcPts val="0"/>
              </a:spcAft>
              <a:buClr>
                <a:srgbClr val="405449"/>
              </a:buClr>
              <a:buSzPts val="1550"/>
              <a:buFont typeface="Nobile"/>
              <a:buChar char="•"/>
            </a:pPr>
            <a:r>
              <a:rPr lang="en-US" sz="1550" b="0" i="0" u="none" strike="noStrike" cap="none">
                <a:solidFill>
                  <a:srgbClr val="405449"/>
                </a:solidFill>
                <a:latin typeface="Nobile"/>
                <a:ea typeface="Nobile"/>
                <a:cs typeface="Nobile"/>
                <a:sym typeface="Nobile"/>
              </a:rPr>
              <a:t>Configure for headless or visible execution modes.</a:t>
            </a:r>
            <a:endParaRPr sz="1550" b="0" i="0" u="none" strike="noStrike" cap="none"/>
          </a:p>
        </p:txBody>
      </p:sp>
      <p:sp>
        <p:nvSpPr>
          <p:cNvPr id="248" name="Google Shape;248;p26"/>
          <p:cNvSpPr/>
          <p:nvPr/>
        </p:nvSpPr>
        <p:spPr>
          <a:xfrm>
            <a:off x="692706" y="6998256"/>
            <a:ext cx="3637836" cy="316706"/>
          </a:xfrm>
          <a:prstGeom prst="rect">
            <a:avLst/>
          </a:prstGeom>
          <a:noFill/>
          <a:ln>
            <a:noFill/>
          </a:ln>
        </p:spPr>
        <p:txBody>
          <a:bodyPr spcFirstLastPara="1" wrap="square" lIns="0" tIns="0" rIns="0" bIns="0" anchor="t" anchorCtr="0">
            <a:noAutofit/>
          </a:bodyPr>
          <a:lstStyle/>
          <a:p>
            <a:pPr marL="342900" marR="0" lvl="0" indent="-342900" algn="l" rtl="0">
              <a:lnSpc>
                <a:spcPct val="158064"/>
              </a:lnSpc>
              <a:spcBef>
                <a:spcPts val="0"/>
              </a:spcBef>
              <a:spcAft>
                <a:spcPts val="0"/>
              </a:spcAft>
              <a:buClr>
                <a:srgbClr val="405449"/>
              </a:buClr>
              <a:buSzPts val="1550"/>
              <a:buFont typeface="Nobile"/>
              <a:buChar char="•"/>
            </a:pPr>
            <a:r>
              <a:rPr lang="en-US" sz="1550" b="0" i="0" u="none" strike="noStrike" cap="none">
                <a:solidFill>
                  <a:srgbClr val="405449"/>
                </a:solidFill>
                <a:latin typeface="Nobile"/>
                <a:ea typeface="Nobile"/>
                <a:cs typeface="Nobile"/>
                <a:sym typeface="Nobile"/>
              </a:rPr>
              <a:t>Deploy your automation scripts.</a:t>
            </a:r>
            <a:endParaRPr sz="1550" b="0" i="0" u="none" strike="noStrike" cap="none"/>
          </a:p>
        </p:txBody>
      </p:sp>
      <p:sp>
        <p:nvSpPr>
          <p:cNvPr id="249" name="Google Shape;249;p26"/>
          <p:cNvSpPr/>
          <p:nvPr/>
        </p:nvSpPr>
        <p:spPr>
          <a:xfrm>
            <a:off x="4821079" y="4383405"/>
            <a:ext cx="2474238" cy="309205"/>
          </a:xfrm>
          <a:prstGeom prst="rect">
            <a:avLst/>
          </a:prstGeom>
          <a:noFill/>
          <a:ln>
            <a:noFill/>
          </a:ln>
        </p:spPr>
        <p:txBody>
          <a:bodyPr spcFirstLastPara="1" wrap="square" lIns="0" tIns="0" rIns="0" bIns="0" anchor="t" anchorCtr="0">
            <a:noAutofit/>
          </a:bodyPr>
          <a:lstStyle/>
          <a:p>
            <a:pPr marL="0" marR="0" lvl="0" indent="0" algn="l" rtl="0">
              <a:lnSpc>
                <a:spcPct val="126315"/>
              </a:lnSpc>
              <a:spcBef>
                <a:spcPts val="0"/>
              </a:spcBef>
              <a:spcAft>
                <a:spcPts val="0"/>
              </a:spcAft>
              <a:buClr>
                <a:srgbClr val="3B4540"/>
              </a:buClr>
              <a:buSzPts val="1900"/>
              <a:buFont typeface="Fraunces"/>
              <a:buNone/>
            </a:pPr>
            <a:r>
              <a:rPr lang="en-US" sz="1900" b="1" i="0" u="none" strike="noStrike" cap="none">
                <a:solidFill>
                  <a:srgbClr val="3B4540"/>
                </a:solidFill>
                <a:latin typeface="Fraunces"/>
                <a:ea typeface="Fraunces"/>
                <a:cs typeface="Fraunces"/>
                <a:sym typeface="Fraunces"/>
              </a:rPr>
              <a:t>Practical Example:</a:t>
            </a:r>
            <a:endParaRPr sz="1900" b="0" i="0" u="none" strike="noStrike" cap="none"/>
          </a:p>
        </p:txBody>
      </p:sp>
      <p:sp>
        <p:nvSpPr>
          <p:cNvPr id="250" name="Google Shape;250;p26"/>
          <p:cNvSpPr/>
          <p:nvPr/>
        </p:nvSpPr>
        <p:spPr>
          <a:xfrm>
            <a:off x="4821079" y="4890492"/>
            <a:ext cx="3637836" cy="2216944"/>
          </a:xfrm>
          <a:prstGeom prst="rect">
            <a:avLst/>
          </a:prstGeom>
          <a:noFill/>
          <a:ln>
            <a:noFill/>
          </a:ln>
        </p:spPr>
        <p:txBody>
          <a:bodyPr spcFirstLastPara="1" wrap="square" lIns="0" tIns="0" rIns="0" bIns="0" anchor="t" anchorCtr="0">
            <a:noAutofit/>
          </a:bodyPr>
          <a:lstStyle/>
          <a:p>
            <a:pPr marL="0" marR="0" lvl="0" indent="0" algn="l" rtl="0">
              <a:lnSpc>
                <a:spcPct val="158064"/>
              </a:lnSpc>
              <a:spcBef>
                <a:spcPts val="0"/>
              </a:spcBef>
              <a:spcAft>
                <a:spcPts val="0"/>
              </a:spcAft>
              <a:buClr>
                <a:srgbClr val="405449"/>
              </a:buClr>
              <a:buSzPts val="1550"/>
              <a:buFont typeface="Nobile"/>
              <a:buNone/>
            </a:pPr>
            <a:r>
              <a:rPr lang="en-US" sz="1550" b="0" i="0" u="none" strike="noStrike" cap="none">
                <a:solidFill>
                  <a:srgbClr val="405449"/>
                </a:solidFill>
                <a:latin typeface="Nobile"/>
                <a:ea typeface="Nobile"/>
                <a:cs typeface="Nobile"/>
                <a:sym typeface="Nobile"/>
              </a:rPr>
              <a:t>Automate daily </a:t>
            </a:r>
            <a:r>
              <a:rPr lang="en-US" sz="1550" b="1" i="0" u="none" strike="noStrike" cap="none">
                <a:solidFill>
                  <a:srgbClr val="405449"/>
                </a:solidFill>
                <a:latin typeface="Nobile"/>
                <a:ea typeface="Nobile"/>
                <a:cs typeface="Nobile"/>
                <a:sym typeface="Nobile"/>
              </a:rPr>
              <a:t>price monitoring for e-commerce products</a:t>
            </a:r>
            <a:r>
              <a:rPr lang="en-US" sz="1550" b="0" i="0" u="none" strike="noStrike" cap="none">
                <a:solidFill>
                  <a:srgbClr val="405449"/>
                </a:solidFill>
                <a:latin typeface="Nobile"/>
                <a:ea typeface="Nobile"/>
                <a:cs typeface="Nobile"/>
                <a:sym typeface="Nobile"/>
              </a:rPr>
              <a:t> across multiple vendor websites. Nano Browser can quickly visit product pages, extract pricing data, and send daily reports, all without requiring a graphical user interface.</a:t>
            </a:r>
            <a:endParaRPr sz="1550" b="0" i="0" u="none" strike="noStrike" cap="none"/>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27"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257" name="Google Shape;257;p27"/>
          <p:cNvSpPr/>
          <p:nvPr/>
        </p:nvSpPr>
        <p:spPr>
          <a:xfrm>
            <a:off x="724852" y="694849"/>
            <a:ext cx="7694295" cy="1294448"/>
          </a:xfrm>
          <a:prstGeom prst="rect">
            <a:avLst/>
          </a:prstGeom>
          <a:noFill/>
          <a:ln>
            <a:noFill/>
          </a:ln>
        </p:spPr>
        <p:txBody>
          <a:bodyPr spcFirstLastPara="1" wrap="square" lIns="0" tIns="0" rIns="0" bIns="0" anchor="t" anchorCtr="0">
            <a:noAutofit/>
          </a:bodyPr>
          <a:lstStyle/>
          <a:p>
            <a:pPr marL="0" marR="0" lvl="0" indent="0" algn="l" rtl="0">
              <a:lnSpc>
                <a:spcPct val="124691"/>
              </a:lnSpc>
              <a:spcBef>
                <a:spcPts val="0"/>
              </a:spcBef>
              <a:spcAft>
                <a:spcPts val="0"/>
              </a:spcAft>
              <a:buClr>
                <a:srgbClr val="3B4540"/>
              </a:buClr>
              <a:buSzPts val="4050"/>
              <a:buFont typeface="Fraunces"/>
              <a:buNone/>
            </a:pPr>
            <a:r>
              <a:rPr lang="en-US" sz="4050" b="1" i="0" u="none" strike="noStrike" cap="none">
                <a:solidFill>
                  <a:srgbClr val="3B4540"/>
                </a:solidFill>
                <a:latin typeface="Fraunces"/>
                <a:ea typeface="Fraunces"/>
                <a:cs typeface="Fraunces"/>
                <a:sym typeface="Fraunces"/>
              </a:rPr>
              <a:t>Same: Unified Data Integration</a:t>
            </a:r>
            <a:endParaRPr sz="4050" b="0" i="0" u="none" strike="noStrike" cap="none"/>
          </a:p>
        </p:txBody>
      </p:sp>
      <p:sp>
        <p:nvSpPr>
          <p:cNvPr id="258" name="Google Shape;258;p27"/>
          <p:cNvSpPr/>
          <p:nvPr/>
        </p:nvSpPr>
        <p:spPr>
          <a:xfrm>
            <a:off x="724852" y="2299930"/>
            <a:ext cx="7694295" cy="1324928"/>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405449"/>
              </a:buClr>
              <a:buSzPts val="1600"/>
              <a:buFont typeface="Nobile"/>
              <a:buNone/>
            </a:pPr>
            <a:r>
              <a:rPr lang="en-US" sz="1600" b="0" i="0" u="none" strike="noStrike" cap="none">
                <a:solidFill>
                  <a:srgbClr val="405449"/>
                </a:solidFill>
                <a:latin typeface="Nobile"/>
                <a:ea typeface="Nobile"/>
                <a:cs typeface="Nobile"/>
                <a:sym typeface="Nobile"/>
              </a:rPr>
              <a:t>Same provides a powerful platform for seamlessly integrating data from various sources, transforming it, and making it accessible for analysis and applications. It simplifies complex data pipelines and ensures data consistency across your ecosystem. </a:t>
            </a:r>
            <a:r>
              <a:rPr lang="en-US" sz="1600" b="0" i="0" u="sng" strike="noStrike" cap="none">
                <a:solidFill>
                  <a:schemeClr val="hlink"/>
                </a:solidFill>
                <a:latin typeface="Nobile"/>
                <a:ea typeface="Nobile"/>
                <a:cs typeface="Nobile"/>
                <a:sym typeface="Nobile"/>
                <a:hlinkClick r:id="rId4"/>
              </a:rPr>
              <a:t>same.io</a:t>
            </a:r>
            <a:endParaRPr sz="1600" b="0" i="0" u="none" strike="noStrike" cap="none"/>
          </a:p>
        </p:txBody>
      </p:sp>
      <p:sp>
        <p:nvSpPr>
          <p:cNvPr id="259" name="Google Shape;259;p27"/>
          <p:cNvSpPr/>
          <p:nvPr/>
        </p:nvSpPr>
        <p:spPr>
          <a:xfrm>
            <a:off x="724852" y="4064794"/>
            <a:ext cx="2588776" cy="32349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3B4540"/>
              </a:buClr>
              <a:buSzPts val="2000"/>
              <a:buFont typeface="Fraunces"/>
              <a:buNone/>
            </a:pPr>
            <a:r>
              <a:rPr lang="en-US" sz="2000" b="1" i="0" u="none" strike="noStrike" cap="none">
                <a:solidFill>
                  <a:srgbClr val="3B4540"/>
                </a:solidFill>
                <a:latin typeface="Fraunces"/>
                <a:ea typeface="Fraunces"/>
                <a:cs typeface="Fraunces"/>
                <a:sym typeface="Fraunces"/>
              </a:rPr>
              <a:t>Steps to Use:</a:t>
            </a:r>
            <a:endParaRPr sz="2000" b="0" i="0" u="none" strike="noStrike" cap="none"/>
          </a:p>
        </p:txBody>
      </p:sp>
      <p:sp>
        <p:nvSpPr>
          <p:cNvPr id="260" name="Google Shape;260;p27"/>
          <p:cNvSpPr/>
          <p:nvPr/>
        </p:nvSpPr>
        <p:spPr>
          <a:xfrm>
            <a:off x="724852" y="4595336"/>
            <a:ext cx="3594497" cy="662464"/>
          </a:xfrm>
          <a:prstGeom prst="rect">
            <a:avLst/>
          </a:prstGeom>
          <a:noFill/>
          <a:ln>
            <a:noFill/>
          </a:ln>
        </p:spPr>
        <p:txBody>
          <a:bodyPr spcFirstLastPara="1" wrap="square" lIns="0" tIns="0" rIns="0" bIns="0" anchor="t" anchorCtr="0">
            <a:noAutofit/>
          </a:bodyPr>
          <a:lstStyle/>
          <a:p>
            <a:pPr marL="342900" marR="0" lvl="0" indent="-342900" algn="l" rtl="0">
              <a:lnSpc>
                <a:spcPct val="162500"/>
              </a:lnSpc>
              <a:spcBef>
                <a:spcPts val="0"/>
              </a:spcBef>
              <a:spcAft>
                <a:spcPts val="0"/>
              </a:spcAft>
              <a:buClr>
                <a:srgbClr val="405449"/>
              </a:buClr>
              <a:buSzPts val="1600"/>
              <a:buFont typeface="Nobile"/>
              <a:buChar char="•"/>
            </a:pPr>
            <a:r>
              <a:rPr lang="en-US" sz="1600" b="0" i="0" u="none" strike="noStrike" cap="none">
                <a:solidFill>
                  <a:srgbClr val="405449"/>
                </a:solidFill>
                <a:latin typeface="Nobile"/>
                <a:ea typeface="Nobile"/>
                <a:cs typeface="Nobile"/>
                <a:sym typeface="Nobile"/>
              </a:rPr>
              <a:t>Connect to diverse data sources (databases, APIs, files).</a:t>
            </a:r>
            <a:endParaRPr sz="1600" b="0" i="0" u="none" strike="noStrike" cap="none"/>
          </a:p>
        </p:txBody>
      </p:sp>
      <p:sp>
        <p:nvSpPr>
          <p:cNvPr id="261" name="Google Shape;261;p27"/>
          <p:cNvSpPr/>
          <p:nvPr/>
        </p:nvSpPr>
        <p:spPr>
          <a:xfrm>
            <a:off x="724852" y="5330190"/>
            <a:ext cx="3594497" cy="662464"/>
          </a:xfrm>
          <a:prstGeom prst="rect">
            <a:avLst/>
          </a:prstGeom>
          <a:noFill/>
          <a:ln>
            <a:noFill/>
          </a:ln>
        </p:spPr>
        <p:txBody>
          <a:bodyPr spcFirstLastPara="1" wrap="square" lIns="0" tIns="0" rIns="0" bIns="0" anchor="t" anchorCtr="0">
            <a:noAutofit/>
          </a:bodyPr>
          <a:lstStyle/>
          <a:p>
            <a:pPr marL="342900" marR="0" lvl="0" indent="-342900" algn="l" rtl="0">
              <a:lnSpc>
                <a:spcPct val="162500"/>
              </a:lnSpc>
              <a:spcBef>
                <a:spcPts val="0"/>
              </a:spcBef>
              <a:spcAft>
                <a:spcPts val="0"/>
              </a:spcAft>
              <a:buClr>
                <a:srgbClr val="405449"/>
              </a:buClr>
              <a:buSzPts val="1600"/>
              <a:buFont typeface="Nobile"/>
              <a:buChar char="•"/>
            </a:pPr>
            <a:r>
              <a:rPr lang="en-US" sz="1600" b="0" i="0" u="none" strike="noStrike" cap="none">
                <a:solidFill>
                  <a:srgbClr val="405449"/>
                </a:solidFill>
                <a:latin typeface="Nobile"/>
                <a:ea typeface="Nobile"/>
                <a:cs typeface="Nobile"/>
                <a:sym typeface="Nobile"/>
              </a:rPr>
              <a:t>Define data transformations and cleansing rules.</a:t>
            </a:r>
            <a:endParaRPr sz="1600" b="0" i="0" u="none" strike="noStrike" cap="none"/>
          </a:p>
        </p:txBody>
      </p:sp>
      <p:sp>
        <p:nvSpPr>
          <p:cNvPr id="262" name="Google Shape;262;p27"/>
          <p:cNvSpPr/>
          <p:nvPr/>
        </p:nvSpPr>
        <p:spPr>
          <a:xfrm>
            <a:off x="724852" y="6065044"/>
            <a:ext cx="3594497" cy="662464"/>
          </a:xfrm>
          <a:prstGeom prst="rect">
            <a:avLst/>
          </a:prstGeom>
          <a:noFill/>
          <a:ln>
            <a:noFill/>
          </a:ln>
        </p:spPr>
        <p:txBody>
          <a:bodyPr spcFirstLastPara="1" wrap="square" lIns="0" tIns="0" rIns="0" bIns="0" anchor="t" anchorCtr="0">
            <a:noAutofit/>
          </a:bodyPr>
          <a:lstStyle/>
          <a:p>
            <a:pPr marL="342900" marR="0" lvl="0" indent="-342900" algn="l" rtl="0">
              <a:lnSpc>
                <a:spcPct val="162500"/>
              </a:lnSpc>
              <a:spcBef>
                <a:spcPts val="0"/>
              </a:spcBef>
              <a:spcAft>
                <a:spcPts val="0"/>
              </a:spcAft>
              <a:buClr>
                <a:srgbClr val="405449"/>
              </a:buClr>
              <a:buSzPts val="1600"/>
              <a:buFont typeface="Nobile"/>
              <a:buChar char="•"/>
            </a:pPr>
            <a:r>
              <a:rPr lang="en-US" sz="1600" b="0" i="0" u="none" strike="noStrike" cap="none">
                <a:solidFill>
                  <a:srgbClr val="405449"/>
                </a:solidFill>
                <a:latin typeface="Nobile"/>
                <a:ea typeface="Nobile"/>
                <a:cs typeface="Nobile"/>
                <a:sym typeface="Nobile"/>
              </a:rPr>
              <a:t>Set up automated workflows for data synchronization.</a:t>
            </a:r>
            <a:endParaRPr sz="1600" b="0" i="0" u="none" strike="noStrike" cap="none"/>
          </a:p>
        </p:txBody>
      </p:sp>
      <p:sp>
        <p:nvSpPr>
          <p:cNvPr id="263" name="Google Shape;263;p27"/>
          <p:cNvSpPr/>
          <p:nvPr/>
        </p:nvSpPr>
        <p:spPr>
          <a:xfrm>
            <a:off x="724852" y="6799898"/>
            <a:ext cx="3594497" cy="662464"/>
          </a:xfrm>
          <a:prstGeom prst="rect">
            <a:avLst/>
          </a:prstGeom>
          <a:noFill/>
          <a:ln>
            <a:noFill/>
          </a:ln>
        </p:spPr>
        <p:txBody>
          <a:bodyPr spcFirstLastPara="1" wrap="square" lIns="0" tIns="0" rIns="0" bIns="0" anchor="t" anchorCtr="0">
            <a:noAutofit/>
          </a:bodyPr>
          <a:lstStyle/>
          <a:p>
            <a:pPr marL="342900" marR="0" lvl="0" indent="-342900" algn="l" rtl="0">
              <a:lnSpc>
                <a:spcPct val="162500"/>
              </a:lnSpc>
              <a:spcBef>
                <a:spcPts val="0"/>
              </a:spcBef>
              <a:spcAft>
                <a:spcPts val="0"/>
              </a:spcAft>
              <a:buClr>
                <a:srgbClr val="405449"/>
              </a:buClr>
              <a:buSzPts val="1600"/>
              <a:buFont typeface="Nobile"/>
              <a:buChar char="•"/>
            </a:pPr>
            <a:r>
              <a:rPr lang="en-US" sz="1600" b="0" i="0" u="none" strike="noStrike" cap="none">
                <a:solidFill>
                  <a:srgbClr val="405449"/>
                </a:solidFill>
                <a:latin typeface="Nobile"/>
                <a:ea typeface="Nobile"/>
                <a:cs typeface="Nobile"/>
                <a:sym typeface="Nobile"/>
              </a:rPr>
              <a:t>Monitor data flow and ensure quality.</a:t>
            </a:r>
            <a:endParaRPr sz="1600" b="0" i="0" u="none" strike="noStrike" cap="none"/>
          </a:p>
        </p:txBody>
      </p:sp>
      <p:sp>
        <p:nvSpPr>
          <p:cNvPr id="264" name="Google Shape;264;p27"/>
          <p:cNvSpPr/>
          <p:nvPr/>
        </p:nvSpPr>
        <p:spPr>
          <a:xfrm>
            <a:off x="4832271" y="4064794"/>
            <a:ext cx="2588776" cy="32349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3B4540"/>
              </a:buClr>
              <a:buSzPts val="2000"/>
              <a:buFont typeface="Fraunces"/>
              <a:buNone/>
            </a:pPr>
            <a:r>
              <a:rPr lang="en-US" sz="2000" b="1" i="0" u="none" strike="noStrike" cap="none">
                <a:solidFill>
                  <a:srgbClr val="3B4540"/>
                </a:solidFill>
                <a:latin typeface="Fraunces"/>
                <a:ea typeface="Fraunces"/>
                <a:cs typeface="Fraunces"/>
                <a:sym typeface="Fraunces"/>
              </a:rPr>
              <a:t>Practical Example:</a:t>
            </a:r>
            <a:endParaRPr sz="2000" b="0" i="0" u="none" strike="noStrike" cap="none"/>
          </a:p>
        </p:txBody>
      </p:sp>
      <p:sp>
        <p:nvSpPr>
          <p:cNvPr id="265" name="Google Shape;265;p27"/>
          <p:cNvSpPr/>
          <p:nvPr/>
        </p:nvSpPr>
        <p:spPr>
          <a:xfrm>
            <a:off x="4832271" y="4595336"/>
            <a:ext cx="3594497" cy="2318623"/>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405449"/>
              </a:buClr>
              <a:buSzPts val="1600"/>
              <a:buFont typeface="Nobile"/>
              <a:buNone/>
            </a:pPr>
            <a:r>
              <a:rPr lang="en-US" sz="1600" b="0" i="0" u="none" strike="noStrike" cap="none">
                <a:solidFill>
                  <a:srgbClr val="405449"/>
                </a:solidFill>
                <a:latin typeface="Nobile"/>
                <a:ea typeface="Nobile"/>
                <a:cs typeface="Nobile"/>
                <a:sym typeface="Nobile"/>
              </a:rPr>
              <a:t>Consolidate customer data from your </a:t>
            </a:r>
            <a:r>
              <a:rPr lang="en-US" sz="1600" b="1" i="0" u="none" strike="noStrike" cap="none">
                <a:solidFill>
                  <a:srgbClr val="405449"/>
                </a:solidFill>
                <a:latin typeface="Nobile"/>
                <a:ea typeface="Nobile"/>
                <a:cs typeface="Nobile"/>
                <a:sym typeface="Nobile"/>
              </a:rPr>
              <a:t>CRM, e-commerce platform, and marketing automation tools</a:t>
            </a:r>
            <a:r>
              <a:rPr lang="en-US" sz="1600" b="0" i="0" u="none" strike="noStrike" cap="none">
                <a:solidFill>
                  <a:srgbClr val="405449"/>
                </a:solidFill>
                <a:latin typeface="Nobile"/>
                <a:ea typeface="Nobile"/>
                <a:cs typeface="Nobile"/>
                <a:sym typeface="Nobile"/>
              </a:rPr>
              <a:t> into a single, unified view. This enables richer customer insights and more personalized engagement strategies.</a:t>
            </a:r>
            <a:endParaRPr sz="1600" b="0" i="0" u="none" strike="noStrike" cap="none"/>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28"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272" name="Google Shape;272;p28"/>
          <p:cNvSpPr/>
          <p:nvPr/>
        </p:nvSpPr>
        <p:spPr>
          <a:xfrm>
            <a:off x="691753" y="691872"/>
            <a:ext cx="7760494" cy="1235393"/>
          </a:xfrm>
          <a:prstGeom prst="rect">
            <a:avLst/>
          </a:prstGeom>
          <a:noFill/>
          <a:ln>
            <a:noFill/>
          </a:ln>
        </p:spPr>
        <p:txBody>
          <a:bodyPr spcFirstLastPara="1" wrap="square" lIns="0" tIns="0" rIns="0" bIns="0" anchor="t" anchorCtr="0">
            <a:noAutofit/>
          </a:bodyPr>
          <a:lstStyle/>
          <a:p>
            <a:pPr marL="0" marR="0" lvl="0" indent="0" algn="l" rtl="0">
              <a:lnSpc>
                <a:spcPct val="125974"/>
              </a:lnSpc>
              <a:spcBef>
                <a:spcPts val="0"/>
              </a:spcBef>
              <a:spcAft>
                <a:spcPts val="0"/>
              </a:spcAft>
              <a:buClr>
                <a:srgbClr val="3B4540"/>
              </a:buClr>
              <a:buSzPts val="3850"/>
              <a:buFont typeface="Fraunces"/>
              <a:buNone/>
            </a:pPr>
            <a:r>
              <a:rPr lang="en-US" sz="3850" b="1" i="0" u="none" strike="noStrike" cap="none">
                <a:solidFill>
                  <a:srgbClr val="3B4540"/>
                </a:solidFill>
                <a:latin typeface="Fraunces"/>
                <a:ea typeface="Fraunces"/>
                <a:cs typeface="Fraunces"/>
                <a:sym typeface="Fraunces"/>
              </a:rPr>
              <a:t>Jules: AI-Powered Workflow Automation</a:t>
            </a:r>
            <a:endParaRPr sz="3850" b="0" i="0" u="none" strike="noStrike" cap="none"/>
          </a:p>
        </p:txBody>
      </p:sp>
      <p:sp>
        <p:nvSpPr>
          <p:cNvPr id="273" name="Google Shape;273;p28"/>
          <p:cNvSpPr/>
          <p:nvPr/>
        </p:nvSpPr>
        <p:spPr>
          <a:xfrm>
            <a:off x="691753" y="2223730"/>
            <a:ext cx="7760494" cy="1264920"/>
          </a:xfrm>
          <a:prstGeom prst="rect">
            <a:avLst/>
          </a:prstGeom>
          <a:noFill/>
          <a:ln>
            <a:noFill/>
          </a:ln>
        </p:spPr>
        <p:txBody>
          <a:bodyPr spcFirstLastPara="1" wrap="square" lIns="0" tIns="0" rIns="0" bIns="0" anchor="t" anchorCtr="0">
            <a:noAutofit/>
          </a:bodyPr>
          <a:lstStyle/>
          <a:p>
            <a:pPr marL="0" marR="0" lvl="0" indent="0" algn="l" rtl="0">
              <a:lnSpc>
                <a:spcPct val="158064"/>
              </a:lnSpc>
              <a:spcBef>
                <a:spcPts val="0"/>
              </a:spcBef>
              <a:spcAft>
                <a:spcPts val="0"/>
              </a:spcAft>
              <a:buClr>
                <a:srgbClr val="405449"/>
              </a:buClr>
              <a:buSzPts val="1550"/>
              <a:buFont typeface="Nobile"/>
              <a:buNone/>
            </a:pPr>
            <a:r>
              <a:rPr lang="en-US" sz="1550" b="0" i="0" u="none" strike="noStrike" cap="none">
                <a:solidFill>
                  <a:srgbClr val="405449"/>
                </a:solidFill>
                <a:latin typeface="Nobile"/>
                <a:ea typeface="Nobile"/>
                <a:cs typeface="Nobile"/>
                <a:sym typeface="Nobile"/>
              </a:rPr>
              <a:t>Jules is an advanced AI platform designed to streamline and automate complex business processes. It integrates seamlessly with existing tools, providing intelligent insights and predictive analysis to optimize workflows, reduce manual effort, and improve operational efficiency.</a:t>
            </a:r>
            <a:endParaRPr sz="1550" b="0" i="0" u="none" strike="noStrike" cap="none"/>
          </a:p>
        </p:txBody>
      </p:sp>
      <p:sp>
        <p:nvSpPr>
          <p:cNvPr id="274" name="Google Shape;274;p28"/>
          <p:cNvSpPr/>
          <p:nvPr/>
        </p:nvSpPr>
        <p:spPr>
          <a:xfrm>
            <a:off x="691753" y="3908584"/>
            <a:ext cx="2470785" cy="308729"/>
          </a:xfrm>
          <a:prstGeom prst="rect">
            <a:avLst/>
          </a:prstGeom>
          <a:noFill/>
          <a:ln>
            <a:noFill/>
          </a:ln>
        </p:spPr>
        <p:txBody>
          <a:bodyPr spcFirstLastPara="1" wrap="square" lIns="0" tIns="0" rIns="0" bIns="0" anchor="t" anchorCtr="0">
            <a:noAutofit/>
          </a:bodyPr>
          <a:lstStyle/>
          <a:p>
            <a:pPr marL="0" marR="0" lvl="0" indent="0" algn="l" rtl="0">
              <a:lnSpc>
                <a:spcPct val="126315"/>
              </a:lnSpc>
              <a:spcBef>
                <a:spcPts val="0"/>
              </a:spcBef>
              <a:spcAft>
                <a:spcPts val="0"/>
              </a:spcAft>
              <a:buClr>
                <a:srgbClr val="3B4540"/>
              </a:buClr>
              <a:buSzPts val="1900"/>
              <a:buFont typeface="Fraunces"/>
              <a:buNone/>
            </a:pPr>
            <a:r>
              <a:rPr lang="en-US" sz="1900" b="1" i="0" u="none" strike="noStrike" cap="none">
                <a:solidFill>
                  <a:srgbClr val="3B4540"/>
                </a:solidFill>
                <a:latin typeface="Fraunces"/>
                <a:ea typeface="Fraunces"/>
                <a:cs typeface="Fraunces"/>
                <a:sym typeface="Fraunces"/>
              </a:rPr>
              <a:t>Steps to Use:</a:t>
            </a:r>
            <a:endParaRPr sz="1900" b="0" i="0" u="none" strike="noStrike" cap="none"/>
          </a:p>
        </p:txBody>
      </p:sp>
      <p:sp>
        <p:nvSpPr>
          <p:cNvPr id="275" name="Google Shape;275;p28"/>
          <p:cNvSpPr/>
          <p:nvPr/>
        </p:nvSpPr>
        <p:spPr>
          <a:xfrm>
            <a:off x="691753" y="4414957"/>
            <a:ext cx="3639145" cy="632460"/>
          </a:xfrm>
          <a:prstGeom prst="rect">
            <a:avLst/>
          </a:prstGeom>
          <a:noFill/>
          <a:ln>
            <a:noFill/>
          </a:ln>
        </p:spPr>
        <p:txBody>
          <a:bodyPr spcFirstLastPara="1" wrap="square" lIns="0" tIns="0" rIns="0" bIns="0" anchor="t" anchorCtr="0">
            <a:noAutofit/>
          </a:bodyPr>
          <a:lstStyle/>
          <a:p>
            <a:pPr marL="342900" marR="0" lvl="0" indent="-342900" algn="l" rtl="0">
              <a:lnSpc>
                <a:spcPct val="158064"/>
              </a:lnSpc>
              <a:spcBef>
                <a:spcPts val="0"/>
              </a:spcBef>
              <a:spcAft>
                <a:spcPts val="0"/>
              </a:spcAft>
              <a:buClr>
                <a:srgbClr val="405449"/>
              </a:buClr>
              <a:buSzPts val="1550"/>
              <a:buFont typeface="Nobile"/>
              <a:buChar char="•"/>
            </a:pPr>
            <a:r>
              <a:rPr lang="en-US" sz="1550" b="0" i="0" u="none" strike="noStrike" cap="none">
                <a:solidFill>
                  <a:srgbClr val="405449"/>
                </a:solidFill>
                <a:latin typeface="Nobile"/>
                <a:ea typeface="Nobile"/>
                <a:cs typeface="Nobile"/>
                <a:sym typeface="Nobile"/>
              </a:rPr>
              <a:t>Map out your current workflow processes.</a:t>
            </a:r>
            <a:endParaRPr sz="1550" b="0" i="0" u="none" strike="noStrike" cap="none"/>
          </a:p>
        </p:txBody>
      </p:sp>
      <p:sp>
        <p:nvSpPr>
          <p:cNvPr id="276" name="Google Shape;276;p28"/>
          <p:cNvSpPr/>
          <p:nvPr/>
        </p:nvSpPr>
        <p:spPr>
          <a:xfrm>
            <a:off x="691753" y="5116592"/>
            <a:ext cx="3639145" cy="632460"/>
          </a:xfrm>
          <a:prstGeom prst="rect">
            <a:avLst/>
          </a:prstGeom>
          <a:noFill/>
          <a:ln>
            <a:noFill/>
          </a:ln>
        </p:spPr>
        <p:txBody>
          <a:bodyPr spcFirstLastPara="1" wrap="square" lIns="0" tIns="0" rIns="0" bIns="0" anchor="t" anchorCtr="0">
            <a:noAutofit/>
          </a:bodyPr>
          <a:lstStyle/>
          <a:p>
            <a:pPr marL="342900" marR="0" lvl="0" indent="-342900" algn="l" rtl="0">
              <a:lnSpc>
                <a:spcPct val="158064"/>
              </a:lnSpc>
              <a:spcBef>
                <a:spcPts val="0"/>
              </a:spcBef>
              <a:spcAft>
                <a:spcPts val="0"/>
              </a:spcAft>
              <a:buClr>
                <a:srgbClr val="405449"/>
              </a:buClr>
              <a:buSzPts val="1550"/>
              <a:buFont typeface="Nobile"/>
              <a:buChar char="•"/>
            </a:pPr>
            <a:r>
              <a:rPr lang="en-US" sz="1550" b="0" i="0" u="none" strike="noStrike" cap="none">
                <a:solidFill>
                  <a:srgbClr val="405449"/>
                </a:solidFill>
                <a:latin typeface="Nobile"/>
                <a:ea typeface="Nobile"/>
                <a:cs typeface="Nobile"/>
                <a:sym typeface="Nobile"/>
              </a:rPr>
              <a:t>Connect Jules to your core business applications.</a:t>
            </a:r>
            <a:endParaRPr sz="1550" b="0" i="0" u="none" strike="noStrike" cap="none"/>
          </a:p>
        </p:txBody>
      </p:sp>
      <p:sp>
        <p:nvSpPr>
          <p:cNvPr id="277" name="Google Shape;277;p28"/>
          <p:cNvSpPr/>
          <p:nvPr/>
        </p:nvSpPr>
        <p:spPr>
          <a:xfrm>
            <a:off x="691753" y="5818227"/>
            <a:ext cx="3639145" cy="632460"/>
          </a:xfrm>
          <a:prstGeom prst="rect">
            <a:avLst/>
          </a:prstGeom>
          <a:noFill/>
          <a:ln>
            <a:noFill/>
          </a:ln>
        </p:spPr>
        <p:txBody>
          <a:bodyPr spcFirstLastPara="1" wrap="square" lIns="0" tIns="0" rIns="0" bIns="0" anchor="t" anchorCtr="0">
            <a:noAutofit/>
          </a:bodyPr>
          <a:lstStyle/>
          <a:p>
            <a:pPr marL="342900" marR="0" lvl="0" indent="-342900" algn="l" rtl="0">
              <a:lnSpc>
                <a:spcPct val="158064"/>
              </a:lnSpc>
              <a:spcBef>
                <a:spcPts val="0"/>
              </a:spcBef>
              <a:spcAft>
                <a:spcPts val="0"/>
              </a:spcAft>
              <a:buClr>
                <a:srgbClr val="405449"/>
              </a:buClr>
              <a:buSzPts val="1550"/>
              <a:buFont typeface="Nobile"/>
              <a:buChar char="•"/>
            </a:pPr>
            <a:r>
              <a:rPr lang="en-US" sz="1550" b="0" i="0" u="none" strike="noStrike" cap="none">
                <a:solidFill>
                  <a:srgbClr val="405449"/>
                </a:solidFill>
                <a:latin typeface="Nobile"/>
                <a:ea typeface="Nobile"/>
                <a:cs typeface="Nobile"/>
                <a:sym typeface="Nobile"/>
              </a:rPr>
              <a:t>Use the visual builder to design and configure automation rules.</a:t>
            </a:r>
            <a:endParaRPr sz="1550" b="0" i="0" u="none" strike="noStrike" cap="none"/>
          </a:p>
        </p:txBody>
      </p:sp>
      <p:sp>
        <p:nvSpPr>
          <p:cNvPr id="278" name="Google Shape;278;p28"/>
          <p:cNvSpPr/>
          <p:nvPr/>
        </p:nvSpPr>
        <p:spPr>
          <a:xfrm>
            <a:off x="691753" y="6519863"/>
            <a:ext cx="3639145" cy="948690"/>
          </a:xfrm>
          <a:prstGeom prst="rect">
            <a:avLst/>
          </a:prstGeom>
          <a:noFill/>
          <a:ln>
            <a:noFill/>
          </a:ln>
        </p:spPr>
        <p:txBody>
          <a:bodyPr spcFirstLastPara="1" wrap="square" lIns="0" tIns="0" rIns="0" bIns="0" anchor="t" anchorCtr="0">
            <a:noAutofit/>
          </a:bodyPr>
          <a:lstStyle/>
          <a:p>
            <a:pPr marL="342900" marR="0" lvl="0" indent="-342900" algn="l" rtl="0">
              <a:lnSpc>
                <a:spcPct val="158064"/>
              </a:lnSpc>
              <a:spcBef>
                <a:spcPts val="0"/>
              </a:spcBef>
              <a:spcAft>
                <a:spcPts val="0"/>
              </a:spcAft>
              <a:buClr>
                <a:srgbClr val="405449"/>
              </a:buClr>
              <a:buSzPts val="1550"/>
              <a:buFont typeface="Nobile"/>
              <a:buChar char="•"/>
            </a:pPr>
            <a:r>
              <a:rPr lang="en-US" sz="1550" b="0" i="0" u="none" strike="noStrike" cap="none">
                <a:solidFill>
                  <a:srgbClr val="405449"/>
                </a:solidFill>
                <a:latin typeface="Nobile"/>
                <a:ea typeface="Nobile"/>
                <a:cs typeface="Nobile"/>
                <a:sym typeface="Nobile"/>
              </a:rPr>
              <a:t>Monitor performance and receive AI-driven recommendations for optimization.</a:t>
            </a:r>
            <a:endParaRPr sz="1550" b="0" i="0" u="none" strike="noStrike" cap="none"/>
          </a:p>
        </p:txBody>
      </p:sp>
      <p:sp>
        <p:nvSpPr>
          <p:cNvPr id="279" name="Google Shape;279;p28"/>
          <p:cNvSpPr/>
          <p:nvPr/>
        </p:nvSpPr>
        <p:spPr>
          <a:xfrm>
            <a:off x="4820722" y="3908584"/>
            <a:ext cx="2470785" cy="308729"/>
          </a:xfrm>
          <a:prstGeom prst="rect">
            <a:avLst/>
          </a:prstGeom>
          <a:noFill/>
          <a:ln>
            <a:noFill/>
          </a:ln>
        </p:spPr>
        <p:txBody>
          <a:bodyPr spcFirstLastPara="1" wrap="square" lIns="0" tIns="0" rIns="0" bIns="0" anchor="t" anchorCtr="0">
            <a:noAutofit/>
          </a:bodyPr>
          <a:lstStyle/>
          <a:p>
            <a:pPr marL="0" marR="0" lvl="0" indent="0" algn="l" rtl="0">
              <a:lnSpc>
                <a:spcPct val="126315"/>
              </a:lnSpc>
              <a:spcBef>
                <a:spcPts val="0"/>
              </a:spcBef>
              <a:spcAft>
                <a:spcPts val="0"/>
              </a:spcAft>
              <a:buClr>
                <a:srgbClr val="3B4540"/>
              </a:buClr>
              <a:buSzPts val="1900"/>
              <a:buFont typeface="Fraunces"/>
              <a:buNone/>
            </a:pPr>
            <a:r>
              <a:rPr lang="en-US" sz="1900" b="1" i="0" u="none" strike="noStrike" cap="none">
                <a:solidFill>
                  <a:srgbClr val="3B4540"/>
                </a:solidFill>
                <a:latin typeface="Fraunces"/>
                <a:ea typeface="Fraunces"/>
                <a:cs typeface="Fraunces"/>
                <a:sym typeface="Fraunces"/>
              </a:rPr>
              <a:t>Practical Example:</a:t>
            </a:r>
            <a:endParaRPr sz="1900" b="0" i="0" u="none" strike="noStrike" cap="none"/>
          </a:p>
        </p:txBody>
      </p:sp>
      <p:sp>
        <p:nvSpPr>
          <p:cNvPr id="280" name="Google Shape;280;p28"/>
          <p:cNvSpPr/>
          <p:nvPr/>
        </p:nvSpPr>
        <p:spPr>
          <a:xfrm>
            <a:off x="4820722" y="4414957"/>
            <a:ext cx="3639145" cy="2529840"/>
          </a:xfrm>
          <a:prstGeom prst="rect">
            <a:avLst/>
          </a:prstGeom>
          <a:noFill/>
          <a:ln>
            <a:noFill/>
          </a:ln>
        </p:spPr>
        <p:txBody>
          <a:bodyPr spcFirstLastPara="1" wrap="square" lIns="0" tIns="0" rIns="0" bIns="0" anchor="t" anchorCtr="0">
            <a:noAutofit/>
          </a:bodyPr>
          <a:lstStyle/>
          <a:p>
            <a:pPr marL="0" marR="0" lvl="0" indent="0" algn="l" rtl="0">
              <a:lnSpc>
                <a:spcPct val="158064"/>
              </a:lnSpc>
              <a:spcBef>
                <a:spcPts val="0"/>
              </a:spcBef>
              <a:spcAft>
                <a:spcPts val="0"/>
              </a:spcAft>
              <a:buClr>
                <a:srgbClr val="405449"/>
              </a:buClr>
              <a:buSzPts val="1550"/>
              <a:buFont typeface="Nobile"/>
              <a:buNone/>
            </a:pPr>
            <a:r>
              <a:rPr lang="en-US" sz="1550" b="0" i="0" u="none" strike="noStrike" cap="none">
                <a:solidFill>
                  <a:srgbClr val="405449"/>
                </a:solidFill>
                <a:latin typeface="Nobile"/>
                <a:ea typeface="Nobile"/>
                <a:cs typeface="Nobile"/>
                <a:sym typeface="Nobile"/>
              </a:rPr>
              <a:t>Automate your </a:t>
            </a:r>
            <a:r>
              <a:rPr lang="en-US" sz="1550" b="1" i="0" u="none" strike="noStrike" cap="none">
                <a:solidFill>
                  <a:srgbClr val="405449"/>
                </a:solidFill>
                <a:latin typeface="Nobile"/>
                <a:ea typeface="Nobile"/>
                <a:cs typeface="Nobile"/>
                <a:sym typeface="Nobile"/>
              </a:rPr>
              <a:t>invoice processing and approval workflow</a:t>
            </a:r>
            <a:r>
              <a:rPr lang="en-US" sz="1550" b="0" i="0" u="none" strike="noStrike" cap="none">
                <a:solidFill>
                  <a:srgbClr val="405449"/>
                </a:solidFill>
                <a:latin typeface="Nobile"/>
                <a:ea typeface="Nobile"/>
                <a:cs typeface="Nobile"/>
                <a:sym typeface="Nobile"/>
              </a:rPr>
              <a:t>. Jules can extract data from invoices, match them to purchase orders, route for approval based on predefined rules, and automatically update your accounting system, minimizing errors and speeding up payment cycles.</a:t>
            </a:r>
            <a:endParaRPr sz="1550" b="0" i="0" u="none" strike="noStrike" cap="non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7"/>
          <p:cNvSpPr/>
          <p:nvPr/>
        </p:nvSpPr>
        <p:spPr>
          <a:xfrm>
            <a:off x="793790" y="1141095"/>
            <a:ext cx="5670590"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3B4540"/>
              </a:buClr>
              <a:buSzPts val="4450"/>
              <a:buFont typeface="Fraunces"/>
              <a:buNone/>
            </a:pPr>
            <a:r>
              <a:rPr lang="en-US" sz="4450" b="1" i="0" u="none" strike="noStrike" cap="none">
                <a:solidFill>
                  <a:srgbClr val="3B4540"/>
                </a:solidFill>
                <a:latin typeface="Fraunces"/>
                <a:ea typeface="Fraunces"/>
                <a:cs typeface="Fraunces"/>
                <a:sym typeface="Fraunces"/>
              </a:rPr>
              <a:t>outline</a:t>
            </a:r>
            <a:endParaRPr sz="4450" b="0" i="0" u="none" strike="noStrike" cap="none"/>
          </a:p>
        </p:txBody>
      </p:sp>
      <p:sp>
        <p:nvSpPr>
          <p:cNvPr id="63" name="Google Shape;63;p17"/>
          <p:cNvSpPr/>
          <p:nvPr/>
        </p:nvSpPr>
        <p:spPr>
          <a:xfrm>
            <a:off x="793790" y="2303502"/>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05449"/>
              </a:buClr>
              <a:buSzPts val="1750"/>
              <a:buFont typeface="Nobile"/>
              <a:buNone/>
            </a:pPr>
            <a:r>
              <a:rPr lang="en-US" sz="1750" b="1" i="0" u="none" strike="noStrike" cap="none">
                <a:solidFill>
                  <a:srgbClr val="405449"/>
                </a:solidFill>
                <a:latin typeface="Nobile"/>
                <a:ea typeface="Nobile"/>
                <a:cs typeface="Nobile"/>
                <a:sym typeface="Nobile"/>
              </a:rPr>
              <a:t>The AI-Powered Revolution in Development</a:t>
            </a:r>
            <a:r>
              <a:rPr lang="en-US" sz="1750" b="0" i="0" u="none" strike="noStrike" cap="none">
                <a:solidFill>
                  <a:srgbClr val="405449"/>
                </a:solidFill>
                <a:latin typeface="Nobile"/>
                <a:ea typeface="Nobile"/>
                <a:cs typeface="Nobile"/>
                <a:sym typeface="Nobile"/>
              </a:rPr>
              <a:t> (الثورة المدعومة بالذكاء الاصطناعي في التطوير)</a:t>
            </a:r>
            <a:endParaRPr sz="1750" b="0" i="0" u="none" strike="noStrike" cap="none"/>
          </a:p>
        </p:txBody>
      </p:sp>
      <p:sp>
        <p:nvSpPr>
          <p:cNvPr id="64" name="Google Shape;64;p17"/>
          <p:cNvSpPr/>
          <p:nvPr/>
        </p:nvSpPr>
        <p:spPr>
          <a:xfrm>
            <a:off x="793790" y="2745700"/>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05449"/>
              </a:buClr>
              <a:buSzPts val="1750"/>
              <a:buFont typeface="Nobile"/>
              <a:buNone/>
            </a:pPr>
            <a:r>
              <a:rPr lang="en-US" sz="1750" b="1" i="0" u="none" strike="noStrike" cap="none">
                <a:solidFill>
                  <a:srgbClr val="405449"/>
                </a:solidFill>
                <a:latin typeface="Nobile"/>
                <a:ea typeface="Nobile"/>
                <a:cs typeface="Nobile"/>
                <a:sym typeface="Nobile"/>
              </a:rPr>
              <a:t>Visual Web Development</a:t>
            </a:r>
            <a:r>
              <a:rPr lang="en-US" sz="1750" b="0" i="0" u="none" strike="noStrike" cap="none">
                <a:solidFill>
                  <a:srgbClr val="405449"/>
                </a:solidFill>
                <a:latin typeface="Nobile"/>
                <a:ea typeface="Nobile"/>
                <a:cs typeface="Nobile"/>
                <a:sym typeface="Nobile"/>
              </a:rPr>
              <a:t> (تطوير الويب المرئي)</a:t>
            </a:r>
            <a:endParaRPr sz="1750" b="0" i="0" u="none" strike="noStrike" cap="none"/>
          </a:p>
        </p:txBody>
      </p:sp>
      <p:sp>
        <p:nvSpPr>
          <p:cNvPr id="65" name="Google Shape;65;p17"/>
          <p:cNvSpPr/>
          <p:nvPr/>
        </p:nvSpPr>
        <p:spPr>
          <a:xfrm>
            <a:off x="793790" y="3187898"/>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05449"/>
              </a:buClr>
              <a:buSzPts val="1750"/>
              <a:buFont typeface="Nobile"/>
              <a:buNone/>
            </a:pPr>
            <a:r>
              <a:rPr lang="en-US" sz="1750" b="1" i="0" u="none" strike="noStrike" cap="none">
                <a:solidFill>
                  <a:srgbClr val="405449"/>
                </a:solidFill>
                <a:latin typeface="Nobile"/>
                <a:ea typeface="Nobile"/>
                <a:cs typeface="Nobile"/>
                <a:sym typeface="Nobile"/>
              </a:rPr>
              <a:t>AI-Powered Website Design</a:t>
            </a:r>
            <a:r>
              <a:rPr lang="en-US" sz="1750" b="0" i="0" u="none" strike="noStrike" cap="none">
                <a:solidFill>
                  <a:srgbClr val="405449"/>
                </a:solidFill>
                <a:latin typeface="Nobile"/>
                <a:ea typeface="Nobile"/>
                <a:cs typeface="Nobile"/>
                <a:sym typeface="Nobile"/>
              </a:rPr>
              <a:t> (تصميم المواقع المدعوم بالذكاء الاصطناعي)</a:t>
            </a:r>
            <a:endParaRPr sz="1750" b="0" i="0" u="none" strike="noStrike" cap="none"/>
          </a:p>
        </p:txBody>
      </p:sp>
      <p:sp>
        <p:nvSpPr>
          <p:cNvPr id="66" name="Google Shape;66;p17"/>
          <p:cNvSpPr/>
          <p:nvPr/>
        </p:nvSpPr>
        <p:spPr>
          <a:xfrm>
            <a:off x="793790" y="3630097"/>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05449"/>
              </a:buClr>
              <a:buSzPts val="1750"/>
              <a:buFont typeface="Nobile"/>
              <a:buNone/>
            </a:pPr>
            <a:r>
              <a:rPr lang="en-US" sz="1750" b="1" i="0" u="none" strike="noStrike" cap="none">
                <a:solidFill>
                  <a:srgbClr val="405449"/>
                </a:solidFill>
                <a:latin typeface="Nobile"/>
                <a:ea typeface="Nobile"/>
                <a:cs typeface="Nobile"/>
                <a:sym typeface="Nobile"/>
              </a:rPr>
              <a:t>Intelligent Automation Workflows</a:t>
            </a:r>
            <a:r>
              <a:rPr lang="en-US" sz="1750" b="0" i="0" u="none" strike="noStrike" cap="none">
                <a:solidFill>
                  <a:srgbClr val="405449"/>
                </a:solidFill>
                <a:latin typeface="Nobile"/>
                <a:ea typeface="Nobile"/>
                <a:cs typeface="Nobile"/>
                <a:sym typeface="Nobile"/>
              </a:rPr>
              <a:t> (سير عمل الأتمتة الذكية)</a:t>
            </a:r>
            <a:endParaRPr sz="1750" b="0" i="0" u="none" strike="noStrike" cap="none"/>
          </a:p>
        </p:txBody>
      </p:sp>
      <p:sp>
        <p:nvSpPr>
          <p:cNvPr id="67" name="Google Shape;67;p17"/>
          <p:cNvSpPr/>
          <p:nvPr/>
        </p:nvSpPr>
        <p:spPr>
          <a:xfrm>
            <a:off x="793790" y="4072295"/>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05449"/>
              </a:buClr>
              <a:buSzPts val="1750"/>
              <a:buFont typeface="Nobile"/>
              <a:buNone/>
            </a:pPr>
            <a:r>
              <a:rPr lang="en-US" sz="1750" b="1" i="0" u="none" strike="noStrike" cap="none">
                <a:solidFill>
                  <a:srgbClr val="405449"/>
                </a:solidFill>
                <a:latin typeface="Nobile"/>
                <a:ea typeface="Nobile"/>
                <a:cs typeface="Nobile"/>
                <a:sym typeface="Nobile"/>
              </a:rPr>
              <a:t>Backend as a Service</a:t>
            </a:r>
            <a:r>
              <a:rPr lang="en-US" sz="1750" b="0" i="0" u="none" strike="noStrike" cap="none">
                <a:solidFill>
                  <a:srgbClr val="405449"/>
                </a:solidFill>
                <a:latin typeface="Nobile"/>
                <a:ea typeface="Nobile"/>
                <a:cs typeface="Nobile"/>
                <a:sym typeface="Nobile"/>
              </a:rPr>
              <a:t> (الخلفية كخدمة)</a:t>
            </a:r>
            <a:endParaRPr sz="1750" b="0" i="0" u="none" strike="noStrike" cap="none"/>
          </a:p>
        </p:txBody>
      </p:sp>
      <p:sp>
        <p:nvSpPr>
          <p:cNvPr id="68" name="Google Shape;68;p17"/>
          <p:cNvSpPr/>
          <p:nvPr/>
        </p:nvSpPr>
        <p:spPr>
          <a:xfrm>
            <a:off x="793790" y="4514493"/>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05449"/>
              </a:buClr>
              <a:buSzPts val="1750"/>
              <a:buFont typeface="Nobile"/>
              <a:buNone/>
            </a:pPr>
            <a:r>
              <a:rPr lang="en-US" sz="1750" b="1" i="0" u="none" strike="noStrike" cap="none">
                <a:solidFill>
                  <a:srgbClr val="405449"/>
                </a:solidFill>
                <a:latin typeface="Nobile"/>
                <a:ea typeface="Nobile"/>
                <a:cs typeface="Nobile"/>
                <a:sym typeface="Nobile"/>
              </a:rPr>
              <a:t>AI Chatbot Builder</a:t>
            </a:r>
            <a:r>
              <a:rPr lang="en-US" sz="1750" b="0" i="0" u="none" strike="noStrike" cap="none">
                <a:solidFill>
                  <a:srgbClr val="405449"/>
                </a:solidFill>
                <a:latin typeface="Nobile"/>
                <a:ea typeface="Nobile"/>
                <a:cs typeface="Nobile"/>
                <a:sym typeface="Nobile"/>
              </a:rPr>
              <a:t> (منشئ روبوتات الدردشة بالذكاء الاصطناعي)</a:t>
            </a:r>
            <a:endParaRPr sz="1750" b="0" i="0" u="none" strike="noStrike" cap="none"/>
          </a:p>
        </p:txBody>
      </p:sp>
      <p:sp>
        <p:nvSpPr>
          <p:cNvPr id="69" name="Google Shape;69;p17"/>
          <p:cNvSpPr/>
          <p:nvPr/>
        </p:nvSpPr>
        <p:spPr>
          <a:xfrm>
            <a:off x="793790" y="4956691"/>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05449"/>
              </a:buClr>
              <a:buSzPts val="1750"/>
              <a:buFont typeface="Nobile"/>
              <a:buNone/>
            </a:pPr>
            <a:r>
              <a:rPr lang="en-US" sz="1750" b="1" i="0" u="none" strike="noStrike" cap="none">
                <a:solidFill>
                  <a:srgbClr val="405449"/>
                </a:solidFill>
                <a:latin typeface="Nobile"/>
                <a:ea typeface="Nobile"/>
                <a:cs typeface="Nobile"/>
                <a:sym typeface="Nobile"/>
              </a:rPr>
              <a:t>Project Management Reinvented</a:t>
            </a:r>
            <a:r>
              <a:rPr lang="en-US" sz="1750" b="0" i="0" u="none" strike="noStrike" cap="none">
                <a:solidFill>
                  <a:srgbClr val="405449"/>
                </a:solidFill>
                <a:latin typeface="Nobile"/>
                <a:ea typeface="Nobile"/>
                <a:cs typeface="Nobile"/>
                <a:sym typeface="Nobile"/>
              </a:rPr>
              <a:t> (إعادة ابتكار إدارة المشاريع)</a:t>
            </a:r>
            <a:endParaRPr sz="1750" b="0" i="0" u="none" strike="noStrike" cap="none"/>
          </a:p>
        </p:txBody>
      </p:sp>
      <p:sp>
        <p:nvSpPr>
          <p:cNvPr id="70" name="Google Shape;70;p17"/>
          <p:cNvSpPr/>
          <p:nvPr/>
        </p:nvSpPr>
        <p:spPr>
          <a:xfrm>
            <a:off x="793790" y="5398889"/>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05449"/>
              </a:buClr>
              <a:buSzPts val="1750"/>
              <a:buFont typeface="Nobile"/>
              <a:buNone/>
            </a:pPr>
            <a:r>
              <a:rPr lang="en-US" sz="1750" b="1" i="0" u="none" strike="noStrike" cap="none">
                <a:solidFill>
                  <a:srgbClr val="405449"/>
                </a:solidFill>
                <a:latin typeface="Nobile"/>
                <a:ea typeface="Nobile"/>
                <a:cs typeface="Nobile"/>
                <a:sym typeface="Nobile"/>
              </a:rPr>
              <a:t>AI-Driven Design Collaboration</a:t>
            </a:r>
            <a:r>
              <a:rPr lang="en-US" sz="1750" b="0" i="0" u="none" strike="noStrike" cap="none">
                <a:solidFill>
                  <a:srgbClr val="405449"/>
                </a:solidFill>
                <a:latin typeface="Nobile"/>
                <a:ea typeface="Nobile"/>
                <a:cs typeface="Nobile"/>
                <a:sym typeface="Nobile"/>
              </a:rPr>
              <a:t> (التعاون في التصميم المدفوع بالذكاء الاصطناعي)</a:t>
            </a:r>
            <a:endParaRPr sz="1750" b="0" i="0" u="none" strike="noStrike" cap="none"/>
          </a:p>
        </p:txBody>
      </p:sp>
      <p:sp>
        <p:nvSpPr>
          <p:cNvPr id="71" name="Google Shape;71;p17"/>
          <p:cNvSpPr/>
          <p:nvPr/>
        </p:nvSpPr>
        <p:spPr>
          <a:xfrm>
            <a:off x="793790" y="5841087"/>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05449"/>
              </a:buClr>
              <a:buSzPts val="1750"/>
              <a:buFont typeface="Nobile"/>
              <a:buNone/>
            </a:pPr>
            <a:r>
              <a:rPr lang="en-US" sz="1750" b="1" i="0" u="none" strike="noStrike" cap="none">
                <a:solidFill>
                  <a:srgbClr val="405449"/>
                </a:solidFill>
                <a:latin typeface="Nobile"/>
                <a:ea typeface="Nobile"/>
                <a:cs typeface="Nobile"/>
                <a:sym typeface="Nobile"/>
              </a:rPr>
              <a:t>Lightweight Web Automation</a:t>
            </a:r>
            <a:r>
              <a:rPr lang="en-US" sz="1750" b="0" i="0" u="none" strike="noStrike" cap="none">
                <a:solidFill>
                  <a:srgbClr val="405449"/>
                </a:solidFill>
                <a:latin typeface="Nobile"/>
                <a:ea typeface="Nobile"/>
                <a:cs typeface="Nobile"/>
                <a:sym typeface="Nobile"/>
              </a:rPr>
              <a:t> (أتمتة الويب الخفيفة)</a:t>
            </a:r>
            <a:endParaRPr sz="1750" b="0" i="0" u="none" strike="noStrike" cap="none"/>
          </a:p>
        </p:txBody>
      </p:sp>
      <p:sp>
        <p:nvSpPr>
          <p:cNvPr id="72" name="Google Shape;72;p17"/>
          <p:cNvSpPr/>
          <p:nvPr/>
        </p:nvSpPr>
        <p:spPr>
          <a:xfrm>
            <a:off x="793790" y="6283285"/>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05449"/>
              </a:buClr>
              <a:buSzPts val="1750"/>
              <a:buFont typeface="Nobile"/>
              <a:buNone/>
            </a:pPr>
            <a:r>
              <a:rPr lang="en-US" sz="1750" b="1" i="0" u="none" strike="noStrike" cap="none">
                <a:solidFill>
                  <a:srgbClr val="405449"/>
                </a:solidFill>
                <a:latin typeface="Nobile"/>
                <a:ea typeface="Nobile"/>
                <a:cs typeface="Nobile"/>
                <a:sym typeface="Nobile"/>
              </a:rPr>
              <a:t>Unified Data Integration</a:t>
            </a:r>
            <a:r>
              <a:rPr lang="en-US" sz="1750" b="0" i="0" u="none" strike="noStrike" cap="none">
                <a:solidFill>
                  <a:srgbClr val="405449"/>
                </a:solidFill>
                <a:latin typeface="Nobile"/>
                <a:ea typeface="Nobile"/>
                <a:cs typeface="Nobile"/>
                <a:sym typeface="Nobile"/>
              </a:rPr>
              <a:t> (تكامل البيانات الموحد)</a:t>
            </a:r>
            <a:endParaRPr sz="1750" b="0" i="0" u="none" strike="noStrike" cap="none"/>
          </a:p>
        </p:txBody>
      </p:sp>
      <p:sp>
        <p:nvSpPr>
          <p:cNvPr id="73" name="Google Shape;73;p17"/>
          <p:cNvSpPr/>
          <p:nvPr/>
        </p:nvSpPr>
        <p:spPr>
          <a:xfrm>
            <a:off x="793790" y="6725483"/>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05449"/>
              </a:buClr>
              <a:buSzPts val="1750"/>
              <a:buFont typeface="Nobile"/>
              <a:buNone/>
            </a:pPr>
            <a:r>
              <a:rPr lang="en-US" sz="1750" b="1" i="0" u="none" strike="noStrike" cap="none">
                <a:solidFill>
                  <a:srgbClr val="405449"/>
                </a:solidFill>
                <a:latin typeface="Nobile"/>
                <a:ea typeface="Nobile"/>
                <a:cs typeface="Nobile"/>
                <a:sym typeface="Nobile"/>
              </a:rPr>
              <a:t>AI-Powered Workflow Automation</a:t>
            </a:r>
            <a:r>
              <a:rPr lang="en-US" sz="1750" b="0" i="0" u="none" strike="noStrike" cap="none">
                <a:solidFill>
                  <a:srgbClr val="405449"/>
                </a:solidFill>
                <a:latin typeface="Nobile"/>
                <a:ea typeface="Nobile"/>
                <a:cs typeface="Nobile"/>
                <a:sym typeface="Nobile"/>
              </a:rPr>
              <a:t> (أتمتة سير العمل المدعومة بالذكاء الاصطناعي)</a:t>
            </a:r>
            <a:endParaRPr sz="1750" b="0" i="0" u="none" strike="noStrike" cap="non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8" descr="preencoded.png"/>
          <p:cNvPicPr preferRelativeResize="0"/>
          <p:nvPr/>
        </p:nvPicPr>
        <p:blipFill rotWithShape="1">
          <a:blip r:embed="rId3">
            <a:alphaModFix/>
          </a:blip>
          <a:srcRect/>
          <a:stretch/>
        </p:blipFill>
        <p:spPr>
          <a:xfrm>
            <a:off x="9144000" y="0"/>
            <a:ext cx="5486400" cy="8231743"/>
          </a:xfrm>
          <a:prstGeom prst="rect">
            <a:avLst/>
          </a:prstGeom>
          <a:noFill/>
          <a:ln>
            <a:noFill/>
          </a:ln>
        </p:spPr>
      </p:pic>
      <p:sp>
        <p:nvSpPr>
          <p:cNvPr id="80" name="Google Shape;80;p18"/>
          <p:cNvSpPr/>
          <p:nvPr/>
        </p:nvSpPr>
        <p:spPr>
          <a:xfrm>
            <a:off x="624007" y="490299"/>
            <a:ext cx="7895987" cy="1114425"/>
          </a:xfrm>
          <a:prstGeom prst="rect">
            <a:avLst/>
          </a:prstGeom>
          <a:noFill/>
          <a:ln>
            <a:noFill/>
          </a:ln>
        </p:spPr>
        <p:txBody>
          <a:bodyPr spcFirstLastPara="1" wrap="square" lIns="0" tIns="0" rIns="0" bIns="0" anchor="t" anchorCtr="0">
            <a:noAutofit/>
          </a:bodyPr>
          <a:lstStyle/>
          <a:p>
            <a:pPr marL="0" marR="0" lvl="0" indent="0" algn="l" rtl="0">
              <a:lnSpc>
                <a:spcPct val="124285"/>
              </a:lnSpc>
              <a:spcBef>
                <a:spcPts val="0"/>
              </a:spcBef>
              <a:spcAft>
                <a:spcPts val="0"/>
              </a:spcAft>
              <a:buClr>
                <a:srgbClr val="3B4540"/>
              </a:buClr>
              <a:buSzPts val="3500"/>
              <a:buFont typeface="Fraunces"/>
              <a:buNone/>
            </a:pPr>
            <a:r>
              <a:rPr lang="en-US" sz="3500" b="1" i="0" u="none" strike="noStrike" cap="none">
                <a:solidFill>
                  <a:srgbClr val="3B4540"/>
                </a:solidFill>
                <a:latin typeface="Fraunces"/>
                <a:ea typeface="Fraunces"/>
                <a:cs typeface="Fraunces"/>
                <a:sym typeface="Fraunces"/>
              </a:rPr>
              <a:t>The AI-Powered Revolution in Development</a:t>
            </a:r>
            <a:endParaRPr sz="3500" b="0" i="0" u="none" strike="noStrike" cap="none"/>
          </a:p>
        </p:txBody>
      </p:sp>
      <p:sp>
        <p:nvSpPr>
          <p:cNvPr id="81" name="Google Shape;81;p18"/>
          <p:cNvSpPr/>
          <p:nvPr/>
        </p:nvSpPr>
        <p:spPr>
          <a:xfrm>
            <a:off x="624007" y="1872139"/>
            <a:ext cx="7895987" cy="855464"/>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405449"/>
              </a:buClr>
              <a:buSzPts val="1400"/>
              <a:buFont typeface="Nobile"/>
              <a:buNone/>
            </a:pPr>
            <a:r>
              <a:rPr lang="en-US" sz="1400" b="0" i="0" u="none" strike="noStrike" cap="none">
                <a:solidFill>
                  <a:srgbClr val="405449"/>
                </a:solidFill>
                <a:latin typeface="Nobile"/>
                <a:ea typeface="Nobile"/>
                <a:cs typeface="Nobile"/>
                <a:sym typeface="Nobile"/>
              </a:rPr>
              <a:t>Artificial Intelligence is transforming how we build, automate, and innovate. This presentation explores cutting-edge AI tools that empower developers and non-developers alike, fostering unprecedented levels of productivity and creativity.</a:t>
            </a:r>
            <a:endParaRPr sz="1400" b="0" i="0" u="none" strike="noStrike" cap="none"/>
          </a:p>
        </p:txBody>
      </p:sp>
      <p:sp>
        <p:nvSpPr>
          <p:cNvPr id="82" name="Google Shape;82;p18"/>
          <p:cNvSpPr/>
          <p:nvPr/>
        </p:nvSpPr>
        <p:spPr>
          <a:xfrm>
            <a:off x="624007" y="2928104"/>
            <a:ext cx="713065" cy="1069658"/>
          </a:xfrm>
          <a:prstGeom prst="roundRect">
            <a:avLst>
              <a:gd name="adj" fmla="val 360050"/>
            </a:avLst>
          </a:prstGeom>
          <a:solidFill>
            <a:srgbClr val="E8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8"/>
          <p:cNvSpPr/>
          <p:nvPr/>
        </p:nvSpPr>
        <p:spPr>
          <a:xfrm>
            <a:off x="846773" y="3295769"/>
            <a:ext cx="267414" cy="33420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405449"/>
              </a:buClr>
              <a:buSzPts val="2100"/>
              <a:buFont typeface="Fraunces"/>
              <a:buNone/>
            </a:pPr>
            <a:r>
              <a:rPr lang="en-US" sz="2100" b="1" i="0" u="none" strike="noStrike" cap="none">
                <a:solidFill>
                  <a:srgbClr val="405449"/>
                </a:solidFill>
                <a:latin typeface="Fraunces"/>
                <a:ea typeface="Fraunces"/>
                <a:cs typeface="Fraunces"/>
                <a:sym typeface="Fraunces"/>
              </a:rPr>
              <a:t>1</a:t>
            </a:r>
            <a:endParaRPr sz="2100" b="0" i="0" u="none" strike="noStrike" cap="none"/>
          </a:p>
        </p:txBody>
      </p:sp>
      <p:sp>
        <p:nvSpPr>
          <p:cNvPr id="84" name="Google Shape;84;p18"/>
          <p:cNvSpPr/>
          <p:nvPr/>
        </p:nvSpPr>
        <p:spPr>
          <a:xfrm>
            <a:off x="1515308" y="3106341"/>
            <a:ext cx="2512814" cy="278606"/>
          </a:xfrm>
          <a:prstGeom prst="rect">
            <a:avLst/>
          </a:prstGeom>
          <a:noFill/>
          <a:ln>
            <a:noFill/>
          </a:ln>
        </p:spPr>
        <p:txBody>
          <a:bodyPr spcFirstLastPara="1" wrap="square" lIns="0" tIns="0" rIns="0" bIns="0" anchor="t" anchorCtr="0">
            <a:noAutofit/>
          </a:bodyPr>
          <a:lstStyle/>
          <a:p>
            <a:pPr marL="0" marR="0" lvl="0" indent="0" algn="l" rtl="0">
              <a:lnSpc>
                <a:spcPct val="122857"/>
              </a:lnSpc>
              <a:spcBef>
                <a:spcPts val="0"/>
              </a:spcBef>
              <a:spcAft>
                <a:spcPts val="0"/>
              </a:spcAft>
              <a:buClr>
                <a:srgbClr val="405449"/>
              </a:buClr>
              <a:buSzPts val="1750"/>
              <a:buFont typeface="Fraunces"/>
              <a:buNone/>
            </a:pPr>
            <a:r>
              <a:rPr lang="en-US" sz="1750" b="1" i="0" u="none" strike="noStrike" cap="none">
                <a:solidFill>
                  <a:srgbClr val="405449"/>
                </a:solidFill>
                <a:latin typeface="Fraunces"/>
                <a:ea typeface="Fraunces"/>
                <a:cs typeface="Fraunces"/>
                <a:sym typeface="Fraunces"/>
              </a:rPr>
              <a:t>No-Code Development</a:t>
            </a:r>
            <a:endParaRPr sz="1750" b="0" i="0" u="none" strike="noStrike" cap="none"/>
          </a:p>
        </p:txBody>
      </p:sp>
      <p:sp>
        <p:nvSpPr>
          <p:cNvPr id="85" name="Google Shape;85;p18"/>
          <p:cNvSpPr/>
          <p:nvPr/>
        </p:nvSpPr>
        <p:spPr>
          <a:xfrm>
            <a:off x="1515308" y="3491865"/>
            <a:ext cx="7004685" cy="285155"/>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405449"/>
              </a:buClr>
              <a:buSzPts val="1400"/>
              <a:buFont typeface="Nobile"/>
              <a:buNone/>
            </a:pPr>
            <a:r>
              <a:rPr lang="en-US" sz="1400" b="0" i="0" u="none" strike="noStrike" cap="none">
                <a:solidFill>
                  <a:srgbClr val="405449"/>
                </a:solidFill>
                <a:latin typeface="Nobile"/>
                <a:ea typeface="Nobile"/>
                <a:cs typeface="Nobile"/>
                <a:sym typeface="Nobile"/>
              </a:rPr>
              <a:t>Build applications without writing extensive code.</a:t>
            </a:r>
            <a:endParaRPr sz="1400" b="0" i="0" u="none" strike="noStrike" cap="none"/>
          </a:p>
        </p:txBody>
      </p:sp>
      <p:sp>
        <p:nvSpPr>
          <p:cNvPr id="86" name="Google Shape;86;p18"/>
          <p:cNvSpPr/>
          <p:nvPr/>
        </p:nvSpPr>
        <p:spPr>
          <a:xfrm>
            <a:off x="624007" y="4175998"/>
            <a:ext cx="713065" cy="1069658"/>
          </a:xfrm>
          <a:prstGeom prst="roundRect">
            <a:avLst>
              <a:gd name="adj" fmla="val 360050"/>
            </a:avLst>
          </a:prstGeom>
          <a:solidFill>
            <a:srgbClr val="E8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8"/>
          <p:cNvSpPr/>
          <p:nvPr/>
        </p:nvSpPr>
        <p:spPr>
          <a:xfrm>
            <a:off x="846773" y="4543663"/>
            <a:ext cx="267414" cy="33420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405449"/>
              </a:buClr>
              <a:buSzPts val="2100"/>
              <a:buFont typeface="Fraunces"/>
              <a:buNone/>
            </a:pPr>
            <a:r>
              <a:rPr lang="en-US" sz="2100" b="1" i="0" u="none" strike="noStrike" cap="none">
                <a:solidFill>
                  <a:srgbClr val="405449"/>
                </a:solidFill>
                <a:latin typeface="Fraunces"/>
                <a:ea typeface="Fraunces"/>
                <a:cs typeface="Fraunces"/>
                <a:sym typeface="Fraunces"/>
              </a:rPr>
              <a:t>2</a:t>
            </a:r>
            <a:endParaRPr sz="2100" b="0" i="0" u="none" strike="noStrike" cap="none"/>
          </a:p>
        </p:txBody>
      </p:sp>
      <p:sp>
        <p:nvSpPr>
          <p:cNvPr id="88" name="Google Shape;88;p18"/>
          <p:cNvSpPr/>
          <p:nvPr/>
        </p:nvSpPr>
        <p:spPr>
          <a:xfrm>
            <a:off x="1515308" y="4354235"/>
            <a:ext cx="2607707" cy="278606"/>
          </a:xfrm>
          <a:prstGeom prst="rect">
            <a:avLst/>
          </a:prstGeom>
          <a:noFill/>
          <a:ln>
            <a:noFill/>
          </a:ln>
        </p:spPr>
        <p:txBody>
          <a:bodyPr spcFirstLastPara="1" wrap="square" lIns="0" tIns="0" rIns="0" bIns="0" anchor="t" anchorCtr="0">
            <a:noAutofit/>
          </a:bodyPr>
          <a:lstStyle/>
          <a:p>
            <a:pPr marL="0" marR="0" lvl="0" indent="0" algn="l" rtl="0">
              <a:lnSpc>
                <a:spcPct val="122857"/>
              </a:lnSpc>
              <a:spcBef>
                <a:spcPts val="0"/>
              </a:spcBef>
              <a:spcAft>
                <a:spcPts val="0"/>
              </a:spcAft>
              <a:buClr>
                <a:srgbClr val="405449"/>
              </a:buClr>
              <a:buSzPts val="1750"/>
              <a:buFont typeface="Fraunces"/>
              <a:buNone/>
            </a:pPr>
            <a:r>
              <a:rPr lang="en-US" sz="1750" b="1" i="0" u="none" strike="noStrike" cap="none">
                <a:solidFill>
                  <a:srgbClr val="405449"/>
                </a:solidFill>
                <a:latin typeface="Fraunces"/>
                <a:ea typeface="Fraunces"/>
                <a:cs typeface="Fraunces"/>
                <a:sym typeface="Fraunces"/>
              </a:rPr>
              <a:t>Intelligent Automation</a:t>
            </a:r>
            <a:endParaRPr sz="1750" b="0" i="0" u="none" strike="noStrike" cap="none"/>
          </a:p>
        </p:txBody>
      </p:sp>
      <p:sp>
        <p:nvSpPr>
          <p:cNvPr id="89" name="Google Shape;89;p18"/>
          <p:cNvSpPr/>
          <p:nvPr/>
        </p:nvSpPr>
        <p:spPr>
          <a:xfrm>
            <a:off x="1515308" y="4739759"/>
            <a:ext cx="7004685" cy="285155"/>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405449"/>
              </a:buClr>
              <a:buSzPts val="1400"/>
              <a:buFont typeface="Nobile"/>
              <a:buNone/>
            </a:pPr>
            <a:r>
              <a:rPr lang="en-US" sz="1400" b="0" i="0" u="none" strike="noStrike" cap="none">
                <a:solidFill>
                  <a:srgbClr val="405449"/>
                </a:solidFill>
                <a:latin typeface="Nobile"/>
                <a:ea typeface="Nobile"/>
                <a:cs typeface="Nobile"/>
                <a:sym typeface="Nobile"/>
              </a:rPr>
              <a:t>Streamline workflows and repetitive tasks.</a:t>
            </a:r>
            <a:endParaRPr sz="1400" b="0" i="0" u="none" strike="noStrike" cap="none"/>
          </a:p>
        </p:txBody>
      </p:sp>
      <p:sp>
        <p:nvSpPr>
          <p:cNvPr id="90" name="Google Shape;90;p18"/>
          <p:cNvSpPr/>
          <p:nvPr/>
        </p:nvSpPr>
        <p:spPr>
          <a:xfrm>
            <a:off x="624007" y="5423892"/>
            <a:ext cx="713065" cy="1069658"/>
          </a:xfrm>
          <a:prstGeom prst="roundRect">
            <a:avLst>
              <a:gd name="adj" fmla="val 360050"/>
            </a:avLst>
          </a:prstGeom>
          <a:solidFill>
            <a:srgbClr val="E8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8"/>
          <p:cNvSpPr/>
          <p:nvPr/>
        </p:nvSpPr>
        <p:spPr>
          <a:xfrm>
            <a:off x="846773" y="5791557"/>
            <a:ext cx="267414" cy="33420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405449"/>
              </a:buClr>
              <a:buSzPts val="2100"/>
              <a:buFont typeface="Fraunces"/>
              <a:buNone/>
            </a:pPr>
            <a:r>
              <a:rPr lang="en-US" sz="2100" b="1" i="0" u="none" strike="noStrike" cap="none">
                <a:solidFill>
                  <a:srgbClr val="405449"/>
                </a:solidFill>
                <a:latin typeface="Fraunces"/>
                <a:ea typeface="Fraunces"/>
                <a:cs typeface="Fraunces"/>
                <a:sym typeface="Fraunces"/>
              </a:rPr>
              <a:t>3</a:t>
            </a:r>
            <a:endParaRPr sz="2100" b="0" i="0" u="none" strike="noStrike" cap="none"/>
          </a:p>
        </p:txBody>
      </p:sp>
      <p:sp>
        <p:nvSpPr>
          <p:cNvPr id="92" name="Google Shape;92;p18"/>
          <p:cNvSpPr/>
          <p:nvPr/>
        </p:nvSpPr>
        <p:spPr>
          <a:xfrm>
            <a:off x="1515308" y="5602129"/>
            <a:ext cx="2604373" cy="278606"/>
          </a:xfrm>
          <a:prstGeom prst="rect">
            <a:avLst/>
          </a:prstGeom>
          <a:noFill/>
          <a:ln>
            <a:noFill/>
          </a:ln>
        </p:spPr>
        <p:txBody>
          <a:bodyPr spcFirstLastPara="1" wrap="square" lIns="0" tIns="0" rIns="0" bIns="0" anchor="t" anchorCtr="0">
            <a:noAutofit/>
          </a:bodyPr>
          <a:lstStyle/>
          <a:p>
            <a:pPr marL="0" marR="0" lvl="0" indent="0" algn="l" rtl="0">
              <a:lnSpc>
                <a:spcPct val="122857"/>
              </a:lnSpc>
              <a:spcBef>
                <a:spcPts val="0"/>
              </a:spcBef>
              <a:spcAft>
                <a:spcPts val="0"/>
              </a:spcAft>
              <a:buClr>
                <a:srgbClr val="405449"/>
              </a:buClr>
              <a:buSzPts val="1750"/>
              <a:buFont typeface="Fraunces"/>
              <a:buNone/>
            </a:pPr>
            <a:r>
              <a:rPr lang="en-US" sz="1750" b="1" i="0" u="none" strike="noStrike" cap="none">
                <a:solidFill>
                  <a:srgbClr val="405449"/>
                </a:solidFill>
                <a:latin typeface="Fraunces"/>
                <a:ea typeface="Fraunces"/>
                <a:cs typeface="Fraunces"/>
                <a:sym typeface="Fraunces"/>
              </a:rPr>
              <a:t>Enhanced Productivity</a:t>
            </a:r>
            <a:endParaRPr sz="1750" b="0" i="0" u="none" strike="noStrike" cap="none"/>
          </a:p>
        </p:txBody>
      </p:sp>
      <p:sp>
        <p:nvSpPr>
          <p:cNvPr id="93" name="Google Shape;93;p18"/>
          <p:cNvSpPr/>
          <p:nvPr/>
        </p:nvSpPr>
        <p:spPr>
          <a:xfrm>
            <a:off x="1515308" y="5987653"/>
            <a:ext cx="7004685" cy="285155"/>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405449"/>
              </a:buClr>
              <a:buSzPts val="1400"/>
              <a:buFont typeface="Nobile"/>
              <a:buNone/>
            </a:pPr>
            <a:r>
              <a:rPr lang="en-US" sz="1400" b="0" i="0" u="none" strike="noStrike" cap="none">
                <a:solidFill>
                  <a:srgbClr val="405449"/>
                </a:solidFill>
                <a:latin typeface="Nobile"/>
                <a:ea typeface="Nobile"/>
                <a:cs typeface="Nobile"/>
                <a:sym typeface="Nobile"/>
              </a:rPr>
              <a:t>Boost efficiency across various domains.</a:t>
            </a:r>
            <a:endParaRPr sz="1400" b="0" i="0" u="none" strike="noStrike" cap="none"/>
          </a:p>
        </p:txBody>
      </p:sp>
      <p:sp>
        <p:nvSpPr>
          <p:cNvPr id="94" name="Google Shape;94;p18"/>
          <p:cNvSpPr/>
          <p:nvPr/>
        </p:nvSpPr>
        <p:spPr>
          <a:xfrm>
            <a:off x="624007" y="6671786"/>
            <a:ext cx="713065" cy="1069658"/>
          </a:xfrm>
          <a:prstGeom prst="roundRect">
            <a:avLst>
              <a:gd name="adj" fmla="val 360050"/>
            </a:avLst>
          </a:prstGeom>
          <a:solidFill>
            <a:srgbClr val="E8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8"/>
          <p:cNvSpPr/>
          <p:nvPr/>
        </p:nvSpPr>
        <p:spPr>
          <a:xfrm>
            <a:off x="846773" y="7039451"/>
            <a:ext cx="267414" cy="33420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405449"/>
              </a:buClr>
              <a:buSzPts val="2100"/>
              <a:buFont typeface="Fraunces"/>
              <a:buNone/>
            </a:pPr>
            <a:r>
              <a:rPr lang="en-US" sz="2100" b="1" i="0" u="none" strike="noStrike" cap="none">
                <a:solidFill>
                  <a:srgbClr val="405449"/>
                </a:solidFill>
                <a:latin typeface="Fraunces"/>
                <a:ea typeface="Fraunces"/>
                <a:cs typeface="Fraunces"/>
                <a:sym typeface="Fraunces"/>
              </a:rPr>
              <a:t>4</a:t>
            </a:r>
            <a:endParaRPr sz="2100" b="0" i="0" u="none" strike="noStrike" cap="none"/>
          </a:p>
        </p:txBody>
      </p:sp>
      <p:sp>
        <p:nvSpPr>
          <p:cNvPr id="96" name="Google Shape;96;p18"/>
          <p:cNvSpPr/>
          <p:nvPr/>
        </p:nvSpPr>
        <p:spPr>
          <a:xfrm>
            <a:off x="1515308" y="6850023"/>
            <a:ext cx="2228612" cy="278606"/>
          </a:xfrm>
          <a:prstGeom prst="rect">
            <a:avLst/>
          </a:prstGeom>
          <a:noFill/>
          <a:ln>
            <a:noFill/>
          </a:ln>
        </p:spPr>
        <p:txBody>
          <a:bodyPr spcFirstLastPara="1" wrap="square" lIns="0" tIns="0" rIns="0" bIns="0" anchor="t" anchorCtr="0">
            <a:noAutofit/>
          </a:bodyPr>
          <a:lstStyle/>
          <a:p>
            <a:pPr marL="0" marR="0" lvl="0" indent="0" algn="l" rtl="0">
              <a:lnSpc>
                <a:spcPct val="122857"/>
              </a:lnSpc>
              <a:spcBef>
                <a:spcPts val="0"/>
              </a:spcBef>
              <a:spcAft>
                <a:spcPts val="0"/>
              </a:spcAft>
              <a:buClr>
                <a:srgbClr val="405449"/>
              </a:buClr>
              <a:buSzPts val="1750"/>
              <a:buFont typeface="Fraunces"/>
              <a:buNone/>
            </a:pPr>
            <a:r>
              <a:rPr lang="en-US" sz="1750" b="1" i="0" u="none" strike="noStrike" cap="none">
                <a:solidFill>
                  <a:srgbClr val="405449"/>
                </a:solidFill>
                <a:latin typeface="Fraunces"/>
                <a:ea typeface="Fraunces"/>
                <a:cs typeface="Fraunces"/>
                <a:sym typeface="Fraunces"/>
              </a:rPr>
              <a:t>Innovative Design</a:t>
            </a:r>
            <a:endParaRPr sz="1750" b="0" i="0" u="none" strike="noStrike" cap="none"/>
          </a:p>
        </p:txBody>
      </p:sp>
      <p:sp>
        <p:nvSpPr>
          <p:cNvPr id="97" name="Google Shape;97;p18"/>
          <p:cNvSpPr/>
          <p:nvPr/>
        </p:nvSpPr>
        <p:spPr>
          <a:xfrm>
            <a:off x="1515308" y="7235547"/>
            <a:ext cx="7004685" cy="285155"/>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405449"/>
              </a:buClr>
              <a:buSzPts val="1400"/>
              <a:buFont typeface="Nobile"/>
              <a:buNone/>
            </a:pPr>
            <a:r>
              <a:rPr lang="en-US" sz="1400" b="0" i="0" u="none" strike="noStrike" cap="none">
                <a:solidFill>
                  <a:srgbClr val="405449"/>
                </a:solidFill>
                <a:latin typeface="Nobile"/>
                <a:ea typeface="Nobile"/>
                <a:cs typeface="Nobile"/>
                <a:sym typeface="Nobile"/>
              </a:rPr>
              <a:t>Leverage AI for creative and functional design solutions.</a:t>
            </a:r>
            <a:endParaRPr sz="1400" b="0" i="0" u="none" strike="noStrike" cap="none"/>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9" descr="preencoded.png"/>
          <p:cNvPicPr preferRelativeResize="0"/>
          <p:nvPr/>
        </p:nvPicPr>
        <p:blipFill rotWithShape="1">
          <a:blip r:embed="rId3">
            <a:alphaModFix/>
          </a:blip>
          <a:srcRect/>
          <a:stretch/>
        </p:blipFill>
        <p:spPr>
          <a:xfrm>
            <a:off x="9144000" y="0"/>
            <a:ext cx="5486400" cy="8229838"/>
          </a:xfrm>
          <a:prstGeom prst="rect">
            <a:avLst/>
          </a:prstGeom>
          <a:noFill/>
          <a:ln>
            <a:noFill/>
          </a:ln>
        </p:spPr>
      </p:pic>
      <p:sp>
        <p:nvSpPr>
          <p:cNvPr id="104" name="Google Shape;104;p19"/>
          <p:cNvSpPr/>
          <p:nvPr/>
        </p:nvSpPr>
        <p:spPr>
          <a:xfrm>
            <a:off x="747474" y="587335"/>
            <a:ext cx="7649051" cy="1334929"/>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3B4540"/>
              </a:buClr>
              <a:buSzPts val="4200"/>
              <a:buFont typeface="Fraunces"/>
              <a:buNone/>
            </a:pPr>
            <a:r>
              <a:rPr lang="en-US" sz="4200" b="1" i="0" u="none" strike="noStrike" cap="none">
                <a:solidFill>
                  <a:srgbClr val="3B4540"/>
                </a:solidFill>
                <a:latin typeface="Fraunces"/>
                <a:ea typeface="Fraunces"/>
                <a:cs typeface="Fraunces"/>
                <a:sym typeface="Fraunces"/>
              </a:rPr>
              <a:t>Bubble AI: Visual Web Development</a:t>
            </a:r>
            <a:endParaRPr sz="4200" b="0" i="0" u="none" strike="noStrike" cap="none"/>
          </a:p>
        </p:txBody>
      </p:sp>
      <p:sp>
        <p:nvSpPr>
          <p:cNvPr id="105" name="Google Shape;105;p19"/>
          <p:cNvSpPr/>
          <p:nvPr/>
        </p:nvSpPr>
        <p:spPr>
          <a:xfrm>
            <a:off x="747474" y="2242542"/>
            <a:ext cx="7649051" cy="1366838"/>
          </a:xfrm>
          <a:prstGeom prst="rect">
            <a:avLst/>
          </a:prstGeom>
          <a:noFill/>
          <a:ln>
            <a:noFill/>
          </a:ln>
        </p:spPr>
        <p:txBody>
          <a:bodyPr spcFirstLastPara="1" wrap="square" lIns="0" tIns="0" rIns="0" bIns="0" anchor="t" anchorCtr="0">
            <a:noAutofit/>
          </a:bodyPr>
          <a:lstStyle/>
          <a:p>
            <a:pPr marL="0" marR="0" lvl="0" indent="0" algn="l" rtl="0">
              <a:lnSpc>
                <a:spcPct val="160606"/>
              </a:lnSpc>
              <a:spcBef>
                <a:spcPts val="0"/>
              </a:spcBef>
              <a:spcAft>
                <a:spcPts val="0"/>
              </a:spcAft>
              <a:buClr>
                <a:srgbClr val="405449"/>
              </a:buClr>
              <a:buSzPts val="1650"/>
              <a:buFont typeface="Nobile"/>
              <a:buNone/>
            </a:pPr>
            <a:r>
              <a:rPr lang="en-US" sz="1650" b="0" i="0" u="none" strike="noStrike" cap="none">
                <a:solidFill>
                  <a:srgbClr val="405449"/>
                </a:solidFill>
                <a:latin typeface="Nobile"/>
                <a:ea typeface="Nobile"/>
                <a:cs typeface="Nobile"/>
                <a:sym typeface="Nobile"/>
              </a:rPr>
              <a:t>Bubble AI is a powerful no-code platform that allows users to build web applications without writing any code. It integrates AI capabilities to enhance development, offering visual programming and extensive customization. </a:t>
            </a:r>
            <a:r>
              <a:rPr lang="en-US" sz="1650" b="0" i="0" u="sng" strike="noStrike" cap="none">
                <a:solidFill>
                  <a:schemeClr val="hlink"/>
                </a:solidFill>
                <a:latin typeface="Nobile"/>
                <a:ea typeface="Nobile"/>
                <a:cs typeface="Nobile"/>
                <a:sym typeface="Nobile"/>
                <a:hlinkClick r:id="rId4"/>
              </a:rPr>
              <a:t>bubble.io</a:t>
            </a:r>
            <a:endParaRPr sz="1650" b="0" i="0" u="none" strike="noStrike" cap="none"/>
          </a:p>
        </p:txBody>
      </p:sp>
      <p:sp>
        <p:nvSpPr>
          <p:cNvPr id="106" name="Google Shape;106;p19"/>
          <p:cNvSpPr/>
          <p:nvPr/>
        </p:nvSpPr>
        <p:spPr>
          <a:xfrm>
            <a:off x="747474" y="4063127"/>
            <a:ext cx="2669619" cy="333613"/>
          </a:xfrm>
          <a:prstGeom prst="rect">
            <a:avLst/>
          </a:prstGeom>
          <a:noFill/>
          <a:ln>
            <a:noFill/>
          </a:ln>
        </p:spPr>
        <p:txBody>
          <a:bodyPr spcFirstLastPara="1" wrap="square" lIns="0" tIns="0" rIns="0" bIns="0" anchor="t" anchorCtr="0">
            <a:noAutofit/>
          </a:bodyPr>
          <a:lstStyle/>
          <a:p>
            <a:pPr marL="0" marR="0" lvl="0" indent="0" algn="l" rtl="0">
              <a:lnSpc>
                <a:spcPct val="123809"/>
              </a:lnSpc>
              <a:spcBef>
                <a:spcPts val="0"/>
              </a:spcBef>
              <a:spcAft>
                <a:spcPts val="0"/>
              </a:spcAft>
              <a:buClr>
                <a:srgbClr val="3B4540"/>
              </a:buClr>
              <a:buSzPts val="2100"/>
              <a:buFont typeface="Fraunces"/>
              <a:buNone/>
            </a:pPr>
            <a:r>
              <a:rPr lang="en-US" sz="2100" b="1" i="0" u="none" strike="noStrike" cap="none">
                <a:solidFill>
                  <a:srgbClr val="3B4540"/>
                </a:solidFill>
                <a:latin typeface="Fraunces"/>
                <a:ea typeface="Fraunces"/>
                <a:cs typeface="Fraunces"/>
                <a:sym typeface="Fraunces"/>
              </a:rPr>
              <a:t>Steps to Use:</a:t>
            </a:r>
            <a:endParaRPr sz="2100" b="0" i="0" u="none" strike="noStrike" cap="none"/>
          </a:p>
        </p:txBody>
      </p:sp>
      <p:sp>
        <p:nvSpPr>
          <p:cNvPr id="107" name="Google Shape;107;p19"/>
          <p:cNvSpPr/>
          <p:nvPr/>
        </p:nvSpPr>
        <p:spPr>
          <a:xfrm>
            <a:off x="747474" y="4610219"/>
            <a:ext cx="3564017" cy="683419"/>
          </a:xfrm>
          <a:prstGeom prst="rect">
            <a:avLst/>
          </a:prstGeom>
          <a:noFill/>
          <a:ln>
            <a:noFill/>
          </a:ln>
        </p:spPr>
        <p:txBody>
          <a:bodyPr spcFirstLastPara="1" wrap="square" lIns="0" tIns="0" rIns="0" bIns="0" anchor="t" anchorCtr="0">
            <a:noAutofit/>
          </a:bodyPr>
          <a:lstStyle/>
          <a:p>
            <a:pPr marL="342900" marR="0" lvl="0" indent="-342900" algn="l" rtl="0">
              <a:lnSpc>
                <a:spcPct val="160606"/>
              </a:lnSpc>
              <a:spcBef>
                <a:spcPts val="0"/>
              </a:spcBef>
              <a:spcAft>
                <a:spcPts val="0"/>
              </a:spcAft>
              <a:buClr>
                <a:srgbClr val="405449"/>
              </a:buClr>
              <a:buSzPts val="1650"/>
              <a:buFont typeface="Nobile"/>
              <a:buChar char="•"/>
            </a:pPr>
            <a:r>
              <a:rPr lang="en-US" sz="1650" b="0" i="0" u="none" strike="noStrike" cap="none">
                <a:solidFill>
                  <a:srgbClr val="405449"/>
                </a:solidFill>
                <a:latin typeface="Nobile"/>
                <a:ea typeface="Nobile"/>
                <a:cs typeface="Nobile"/>
                <a:sym typeface="Nobile"/>
              </a:rPr>
              <a:t>Drag-and-drop elements onto your canvas.</a:t>
            </a:r>
            <a:endParaRPr sz="1650" b="0" i="0" u="none" strike="noStrike" cap="none"/>
          </a:p>
        </p:txBody>
      </p:sp>
      <p:sp>
        <p:nvSpPr>
          <p:cNvPr id="108" name="Google Shape;108;p19"/>
          <p:cNvSpPr/>
          <p:nvPr/>
        </p:nvSpPr>
        <p:spPr>
          <a:xfrm>
            <a:off x="747474" y="5368290"/>
            <a:ext cx="3564017" cy="683419"/>
          </a:xfrm>
          <a:prstGeom prst="rect">
            <a:avLst/>
          </a:prstGeom>
          <a:noFill/>
          <a:ln>
            <a:noFill/>
          </a:ln>
        </p:spPr>
        <p:txBody>
          <a:bodyPr spcFirstLastPara="1" wrap="square" lIns="0" tIns="0" rIns="0" bIns="0" anchor="t" anchorCtr="0">
            <a:noAutofit/>
          </a:bodyPr>
          <a:lstStyle/>
          <a:p>
            <a:pPr marL="342900" marR="0" lvl="0" indent="-342900" algn="l" rtl="0">
              <a:lnSpc>
                <a:spcPct val="160606"/>
              </a:lnSpc>
              <a:spcBef>
                <a:spcPts val="0"/>
              </a:spcBef>
              <a:spcAft>
                <a:spcPts val="0"/>
              </a:spcAft>
              <a:buClr>
                <a:srgbClr val="405449"/>
              </a:buClr>
              <a:buSzPts val="1650"/>
              <a:buFont typeface="Nobile"/>
              <a:buChar char="•"/>
            </a:pPr>
            <a:r>
              <a:rPr lang="en-US" sz="1650" b="0" i="0" u="none" strike="noStrike" cap="none">
                <a:solidFill>
                  <a:srgbClr val="405449"/>
                </a:solidFill>
                <a:latin typeface="Nobile"/>
                <a:ea typeface="Nobile"/>
                <a:cs typeface="Nobile"/>
                <a:sym typeface="Nobile"/>
              </a:rPr>
              <a:t>Define workflows for user interactions.</a:t>
            </a:r>
            <a:endParaRPr sz="1650" b="0" i="0" u="none" strike="noStrike" cap="none"/>
          </a:p>
        </p:txBody>
      </p:sp>
      <p:sp>
        <p:nvSpPr>
          <p:cNvPr id="109" name="Google Shape;109;p19"/>
          <p:cNvSpPr/>
          <p:nvPr/>
        </p:nvSpPr>
        <p:spPr>
          <a:xfrm>
            <a:off x="747474" y="6126361"/>
            <a:ext cx="3564017" cy="683419"/>
          </a:xfrm>
          <a:prstGeom prst="rect">
            <a:avLst/>
          </a:prstGeom>
          <a:noFill/>
          <a:ln>
            <a:noFill/>
          </a:ln>
        </p:spPr>
        <p:txBody>
          <a:bodyPr spcFirstLastPara="1" wrap="square" lIns="0" tIns="0" rIns="0" bIns="0" anchor="t" anchorCtr="0">
            <a:noAutofit/>
          </a:bodyPr>
          <a:lstStyle/>
          <a:p>
            <a:pPr marL="342900" marR="0" lvl="0" indent="-342900" algn="l" rtl="0">
              <a:lnSpc>
                <a:spcPct val="160606"/>
              </a:lnSpc>
              <a:spcBef>
                <a:spcPts val="0"/>
              </a:spcBef>
              <a:spcAft>
                <a:spcPts val="0"/>
              </a:spcAft>
              <a:buClr>
                <a:srgbClr val="405449"/>
              </a:buClr>
              <a:buSzPts val="1650"/>
              <a:buFont typeface="Nobile"/>
              <a:buChar char="•"/>
            </a:pPr>
            <a:r>
              <a:rPr lang="en-US" sz="1650" b="0" i="0" u="none" strike="noStrike" cap="none">
                <a:solidFill>
                  <a:srgbClr val="405449"/>
                </a:solidFill>
                <a:latin typeface="Nobile"/>
                <a:ea typeface="Nobile"/>
                <a:cs typeface="Nobile"/>
                <a:sym typeface="Nobile"/>
              </a:rPr>
              <a:t>Connect to databases and external services.</a:t>
            </a:r>
            <a:endParaRPr sz="1650" b="0" i="0" u="none" strike="noStrike" cap="none"/>
          </a:p>
        </p:txBody>
      </p:sp>
      <p:sp>
        <p:nvSpPr>
          <p:cNvPr id="110" name="Google Shape;110;p19"/>
          <p:cNvSpPr/>
          <p:nvPr/>
        </p:nvSpPr>
        <p:spPr>
          <a:xfrm>
            <a:off x="747474" y="6884432"/>
            <a:ext cx="3564017" cy="683419"/>
          </a:xfrm>
          <a:prstGeom prst="rect">
            <a:avLst/>
          </a:prstGeom>
          <a:noFill/>
          <a:ln>
            <a:noFill/>
          </a:ln>
        </p:spPr>
        <p:txBody>
          <a:bodyPr spcFirstLastPara="1" wrap="square" lIns="0" tIns="0" rIns="0" bIns="0" anchor="t" anchorCtr="0">
            <a:noAutofit/>
          </a:bodyPr>
          <a:lstStyle/>
          <a:p>
            <a:pPr marL="342900" marR="0" lvl="0" indent="-342900" algn="l" rtl="0">
              <a:lnSpc>
                <a:spcPct val="160606"/>
              </a:lnSpc>
              <a:spcBef>
                <a:spcPts val="0"/>
              </a:spcBef>
              <a:spcAft>
                <a:spcPts val="0"/>
              </a:spcAft>
              <a:buClr>
                <a:srgbClr val="405449"/>
              </a:buClr>
              <a:buSzPts val="1650"/>
              <a:buFont typeface="Nobile"/>
              <a:buChar char="•"/>
            </a:pPr>
            <a:r>
              <a:rPr lang="en-US" sz="1650" b="0" i="0" u="none" strike="noStrike" cap="none">
                <a:solidFill>
                  <a:srgbClr val="405449"/>
                </a:solidFill>
                <a:latin typeface="Nobile"/>
                <a:ea typeface="Nobile"/>
                <a:cs typeface="Nobile"/>
                <a:sym typeface="Nobile"/>
              </a:rPr>
              <a:t>Deploy your custom web application.</a:t>
            </a:r>
            <a:endParaRPr sz="1650" b="0" i="0" u="none" strike="noStrike" cap="none"/>
          </a:p>
        </p:txBody>
      </p:sp>
      <p:sp>
        <p:nvSpPr>
          <p:cNvPr id="111" name="Google Shape;111;p19"/>
          <p:cNvSpPr/>
          <p:nvPr/>
        </p:nvSpPr>
        <p:spPr>
          <a:xfrm>
            <a:off x="4840129" y="4063127"/>
            <a:ext cx="2669619" cy="333613"/>
          </a:xfrm>
          <a:prstGeom prst="rect">
            <a:avLst/>
          </a:prstGeom>
          <a:noFill/>
          <a:ln>
            <a:noFill/>
          </a:ln>
        </p:spPr>
        <p:txBody>
          <a:bodyPr spcFirstLastPara="1" wrap="square" lIns="0" tIns="0" rIns="0" bIns="0" anchor="t" anchorCtr="0">
            <a:noAutofit/>
          </a:bodyPr>
          <a:lstStyle/>
          <a:p>
            <a:pPr marL="0" marR="0" lvl="0" indent="0" algn="l" rtl="0">
              <a:lnSpc>
                <a:spcPct val="123809"/>
              </a:lnSpc>
              <a:spcBef>
                <a:spcPts val="0"/>
              </a:spcBef>
              <a:spcAft>
                <a:spcPts val="0"/>
              </a:spcAft>
              <a:buClr>
                <a:srgbClr val="3B4540"/>
              </a:buClr>
              <a:buSzPts val="2100"/>
              <a:buFont typeface="Fraunces"/>
              <a:buNone/>
            </a:pPr>
            <a:r>
              <a:rPr lang="en-US" sz="2100" b="1" i="0" u="none" strike="noStrike" cap="none">
                <a:solidFill>
                  <a:srgbClr val="3B4540"/>
                </a:solidFill>
                <a:latin typeface="Fraunces"/>
                <a:ea typeface="Fraunces"/>
                <a:cs typeface="Fraunces"/>
                <a:sym typeface="Fraunces"/>
              </a:rPr>
              <a:t>Practical Example:</a:t>
            </a:r>
            <a:endParaRPr sz="2100" b="0" i="0" u="none" strike="noStrike" cap="none"/>
          </a:p>
        </p:txBody>
      </p:sp>
      <p:sp>
        <p:nvSpPr>
          <p:cNvPr id="112" name="Google Shape;112;p19"/>
          <p:cNvSpPr/>
          <p:nvPr/>
        </p:nvSpPr>
        <p:spPr>
          <a:xfrm>
            <a:off x="4840129" y="4610219"/>
            <a:ext cx="3564017" cy="2050256"/>
          </a:xfrm>
          <a:prstGeom prst="rect">
            <a:avLst/>
          </a:prstGeom>
          <a:noFill/>
          <a:ln>
            <a:noFill/>
          </a:ln>
        </p:spPr>
        <p:txBody>
          <a:bodyPr spcFirstLastPara="1" wrap="square" lIns="0" tIns="0" rIns="0" bIns="0" anchor="t" anchorCtr="0">
            <a:noAutofit/>
          </a:bodyPr>
          <a:lstStyle/>
          <a:p>
            <a:pPr marL="0" marR="0" lvl="0" indent="0" algn="l" rtl="0">
              <a:lnSpc>
                <a:spcPct val="160606"/>
              </a:lnSpc>
              <a:spcBef>
                <a:spcPts val="0"/>
              </a:spcBef>
              <a:spcAft>
                <a:spcPts val="0"/>
              </a:spcAft>
              <a:buClr>
                <a:srgbClr val="405449"/>
              </a:buClr>
              <a:buSzPts val="1650"/>
              <a:buFont typeface="Nobile"/>
              <a:buNone/>
            </a:pPr>
            <a:r>
              <a:rPr lang="en-US" sz="1650" b="0" i="0" u="none" strike="noStrike" cap="none">
                <a:solidFill>
                  <a:srgbClr val="405449"/>
                </a:solidFill>
                <a:latin typeface="Nobile"/>
                <a:ea typeface="Nobile"/>
                <a:cs typeface="Nobile"/>
                <a:sym typeface="Nobile"/>
              </a:rPr>
              <a:t>Build a </a:t>
            </a:r>
            <a:r>
              <a:rPr lang="en-US" sz="1650" b="1" i="0" u="none" strike="noStrike" cap="none">
                <a:solidFill>
                  <a:srgbClr val="405449"/>
                </a:solidFill>
                <a:latin typeface="Nobile"/>
                <a:ea typeface="Nobile"/>
                <a:cs typeface="Nobile"/>
                <a:sym typeface="Nobile"/>
              </a:rPr>
              <a:t>customer relationship management (CRM)</a:t>
            </a:r>
            <a:r>
              <a:rPr lang="en-US" sz="1650" b="0" i="0" u="none" strike="noStrike" cap="none">
                <a:solidFill>
                  <a:srgbClr val="405449"/>
                </a:solidFill>
                <a:latin typeface="Nobile"/>
                <a:ea typeface="Nobile"/>
                <a:cs typeface="Nobile"/>
                <a:sym typeface="Nobile"/>
              </a:rPr>
              <a:t> tool to track client interactions, manage leads, and automate follow-up emails, all tailored to your business needs without a single line of code.</a:t>
            </a:r>
            <a:endParaRPr sz="1650" b="0" i="0" u="none" strike="noStrike" cap="none"/>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0" descr="preencoded.png"/>
          <p:cNvPicPr preferRelativeResize="0"/>
          <p:nvPr/>
        </p:nvPicPr>
        <p:blipFill rotWithShape="1">
          <a:blip r:embed="rId3">
            <a:alphaModFix/>
          </a:blip>
          <a:srcRect/>
          <a:stretch/>
        </p:blipFill>
        <p:spPr>
          <a:xfrm>
            <a:off x="9144000" y="0"/>
            <a:ext cx="5486400" cy="8243888"/>
          </a:xfrm>
          <a:prstGeom prst="rect">
            <a:avLst/>
          </a:prstGeom>
          <a:noFill/>
          <a:ln>
            <a:noFill/>
          </a:ln>
        </p:spPr>
      </p:pic>
      <p:sp>
        <p:nvSpPr>
          <p:cNvPr id="119" name="Google Shape;119;p20"/>
          <p:cNvSpPr/>
          <p:nvPr/>
        </p:nvSpPr>
        <p:spPr>
          <a:xfrm>
            <a:off x="623888" y="490180"/>
            <a:ext cx="7896225" cy="1113949"/>
          </a:xfrm>
          <a:prstGeom prst="rect">
            <a:avLst/>
          </a:prstGeom>
          <a:noFill/>
          <a:ln>
            <a:noFill/>
          </a:ln>
        </p:spPr>
        <p:txBody>
          <a:bodyPr spcFirstLastPara="1" wrap="square" lIns="0" tIns="0" rIns="0" bIns="0" anchor="t" anchorCtr="0">
            <a:noAutofit/>
          </a:bodyPr>
          <a:lstStyle/>
          <a:p>
            <a:pPr marL="0" marR="0" lvl="0" indent="0" algn="l" rtl="0">
              <a:lnSpc>
                <a:spcPct val="124285"/>
              </a:lnSpc>
              <a:spcBef>
                <a:spcPts val="0"/>
              </a:spcBef>
              <a:spcAft>
                <a:spcPts val="0"/>
              </a:spcAft>
              <a:buClr>
                <a:srgbClr val="3B4540"/>
              </a:buClr>
              <a:buSzPts val="3500"/>
              <a:buFont typeface="Fraunces"/>
              <a:buNone/>
            </a:pPr>
            <a:r>
              <a:rPr lang="en-US" sz="3500" b="1" i="0" u="none" strike="noStrike" cap="none">
                <a:solidFill>
                  <a:srgbClr val="3B4540"/>
                </a:solidFill>
                <a:latin typeface="Fraunces"/>
                <a:ea typeface="Fraunces"/>
                <a:cs typeface="Fraunces"/>
                <a:sym typeface="Fraunces"/>
              </a:rPr>
              <a:t>DeepSite: AI-Powered Website Design</a:t>
            </a:r>
            <a:endParaRPr sz="3500" b="0" i="0" u="none" strike="noStrike" cap="none"/>
          </a:p>
        </p:txBody>
      </p:sp>
      <p:sp>
        <p:nvSpPr>
          <p:cNvPr id="120" name="Google Shape;120;p20"/>
          <p:cNvSpPr/>
          <p:nvPr/>
        </p:nvSpPr>
        <p:spPr>
          <a:xfrm>
            <a:off x="623888" y="1871543"/>
            <a:ext cx="7896225" cy="855464"/>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405449"/>
              </a:buClr>
              <a:buSzPts val="1400"/>
              <a:buFont typeface="Nobile"/>
              <a:buNone/>
            </a:pPr>
            <a:r>
              <a:rPr lang="en-US" sz="1400" b="0" i="0" u="none" strike="noStrike" cap="none">
                <a:solidFill>
                  <a:srgbClr val="405449"/>
                </a:solidFill>
                <a:latin typeface="Nobile"/>
                <a:ea typeface="Nobile"/>
                <a:cs typeface="Nobile"/>
                <a:sym typeface="Nobile"/>
              </a:rPr>
              <a:t>DeepSite.ai leverages AI to generate and optimize website designs, focusing on user experience and conversion. It helps create visually appealing and functional websites with minimal effort. </a:t>
            </a:r>
            <a:r>
              <a:rPr lang="en-US" sz="1400" b="0" i="0" u="sng" strike="noStrike" cap="none">
                <a:solidFill>
                  <a:schemeClr val="hlink"/>
                </a:solidFill>
                <a:latin typeface="Nobile"/>
                <a:ea typeface="Nobile"/>
                <a:cs typeface="Nobile"/>
                <a:sym typeface="Nobile"/>
                <a:hlinkClick r:id="rId4"/>
              </a:rPr>
              <a:t>deepsite.ai</a:t>
            </a:r>
            <a:endParaRPr sz="1400" b="0" i="0" u="none" strike="noStrike" cap="none"/>
          </a:p>
        </p:txBody>
      </p:sp>
      <p:sp>
        <p:nvSpPr>
          <p:cNvPr id="121" name="Google Shape;121;p20"/>
          <p:cNvSpPr/>
          <p:nvPr/>
        </p:nvSpPr>
        <p:spPr>
          <a:xfrm>
            <a:off x="623888" y="2927509"/>
            <a:ext cx="7896225" cy="1072872"/>
          </a:xfrm>
          <a:prstGeom prst="roundRect">
            <a:avLst>
              <a:gd name="adj" fmla="val 10228"/>
            </a:avLst>
          </a:prstGeom>
          <a:solidFill>
            <a:srgbClr val="FAFFFA"/>
          </a:solidFill>
          <a:ln w="22850" cap="flat" cmpd="sng">
            <a:solidFill>
              <a:srgbClr val="CED9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0"/>
          <p:cNvSpPr/>
          <p:nvPr/>
        </p:nvSpPr>
        <p:spPr>
          <a:xfrm>
            <a:off x="601028" y="2927509"/>
            <a:ext cx="91440" cy="1072872"/>
          </a:xfrm>
          <a:prstGeom prst="roundRect">
            <a:avLst>
              <a:gd name="adj" fmla="val 175471"/>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0"/>
          <p:cNvSpPr/>
          <p:nvPr/>
        </p:nvSpPr>
        <p:spPr>
          <a:xfrm>
            <a:off x="893564" y="3128605"/>
            <a:ext cx="2294692" cy="278606"/>
          </a:xfrm>
          <a:prstGeom prst="rect">
            <a:avLst/>
          </a:prstGeom>
          <a:noFill/>
          <a:ln>
            <a:noFill/>
          </a:ln>
        </p:spPr>
        <p:txBody>
          <a:bodyPr spcFirstLastPara="1" wrap="square" lIns="0" tIns="0" rIns="0" bIns="0" anchor="t" anchorCtr="0">
            <a:noAutofit/>
          </a:bodyPr>
          <a:lstStyle/>
          <a:p>
            <a:pPr marL="0" marR="0" lvl="0" indent="0" algn="l" rtl="0">
              <a:lnSpc>
                <a:spcPct val="122857"/>
              </a:lnSpc>
              <a:spcBef>
                <a:spcPts val="0"/>
              </a:spcBef>
              <a:spcAft>
                <a:spcPts val="0"/>
              </a:spcAft>
              <a:buClr>
                <a:srgbClr val="405449"/>
              </a:buClr>
              <a:buSzPts val="1750"/>
              <a:buFont typeface="Fraunces"/>
              <a:buNone/>
            </a:pPr>
            <a:r>
              <a:rPr lang="en-US" sz="1750" b="1" i="0" u="none" strike="noStrike" cap="none">
                <a:solidFill>
                  <a:srgbClr val="405449"/>
                </a:solidFill>
                <a:latin typeface="Fraunces"/>
                <a:ea typeface="Fraunces"/>
                <a:cs typeface="Fraunces"/>
                <a:sym typeface="Fraunces"/>
              </a:rPr>
              <a:t>Input Requirements</a:t>
            </a:r>
            <a:endParaRPr sz="1750" b="0" i="0" u="none" strike="noStrike" cap="none"/>
          </a:p>
        </p:txBody>
      </p:sp>
      <p:sp>
        <p:nvSpPr>
          <p:cNvPr id="124" name="Google Shape;124;p20"/>
          <p:cNvSpPr/>
          <p:nvPr/>
        </p:nvSpPr>
        <p:spPr>
          <a:xfrm>
            <a:off x="893564" y="3514130"/>
            <a:ext cx="7425452" cy="285155"/>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405449"/>
              </a:buClr>
              <a:buSzPts val="1400"/>
              <a:buFont typeface="Nobile"/>
              <a:buNone/>
            </a:pPr>
            <a:r>
              <a:rPr lang="en-US" sz="1400" b="0" i="0" u="none" strike="noStrike" cap="none">
                <a:solidFill>
                  <a:srgbClr val="405449"/>
                </a:solidFill>
                <a:latin typeface="Nobile"/>
                <a:ea typeface="Nobile"/>
                <a:cs typeface="Nobile"/>
                <a:sym typeface="Nobile"/>
              </a:rPr>
              <a:t>Provide basic information about your project and goals.</a:t>
            </a:r>
            <a:endParaRPr sz="1400" b="0" i="0" u="none" strike="noStrike" cap="none"/>
          </a:p>
        </p:txBody>
      </p:sp>
      <p:sp>
        <p:nvSpPr>
          <p:cNvPr id="125" name="Google Shape;125;p20"/>
          <p:cNvSpPr/>
          <p:nvPr/>
        </p:nvSpPr>
        <p:spPr>
          <a:xfrm>
            <a:off x="623888" y="4178617"/>
            <a:ext cx="7896225" cy="1072872"/>
          </a:xfrm>
          <a:prstGeom prst="roundRect">
            <a:avLst>
              <a:gd name="adj" fmla="val 10228"/>
            </a:avLst>
          </a:prstGeom>
          <a:solidFill>
            <a:srgbClr val="FAFFFA"/>
          </a:solidFill>
          <a:ln w="22850" cap="flat" cmpd="sng">
            <a:solidFill>
              <a:srgbClr val="CED9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0"/>
          <p:cNvSpPr/>
          <p:nvPr/>
        </p:nvSpPr>
        <p:spPr>
          <a:xfrm>
            <a:off x="601028" y="4178617"/>
            <a:ext cx="91440" cy="1072872"/>
          </a:xfrm>
          <a:prstGeom prst="roundRect">
            <a:avLst>
              <a:gd name="adj" fmla="val 175471"/>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0"/>
          <p:cNvSpPr/>
          <p:nvPr/>
        </p:nvSpPr>
        <p:spPr>
          <a:xfrm>
            <a:off x="893564" y="4379714"/>
            <a:ext cx="2228374" cy="278606"/>
          </a:xfrm>
          <a:prstGeom prst="rect">
            <a:avLst/>
          </a:prstGeom>
          <a:noFill/>
          <a:ln>
            <a:noFill/>
          </a:ln>
        </p:spPr>
        <p:txBody>
          <a:bodyPr spcFirstLastPara="1" wrap="square" lIns="0" tIns="0" rIns="0" bIns="0" anchor="t" anchorCtr="0">
            <a:noAutofit/>
          </a:bodyPr>
          <a:lstStyle/>
          <a:p>
            <a:pPr marL="0" marR="0" lvl="0" indent="0" algn="l" rtl="0">
              <a:lnSpc>
                <a:spcPct val="122857"/>
              </a:lnSpc>
              <a:spcBef>
                <a:spcPts val="0"/>
              </a:spcBef>
              <a:spcAft>
                <a:spcPts val="0"/>
              </a:spcAft>
              <a:buClr>
                <a:srgbClr val="405449"/>
              </a:buClr>
              <a:buSzPts val="1750"/>
              <a:buFont typeface="Fraunces"/>
              <a:buNone/>
            </a:pPr>
            <a:r>
              <a:rPr lang="en-US" sz="1750" b="1" i="0" u="none" strike="noStrike" cap="none">
                <a:solidFill>
                  <a:srgbClr val="405449"/>
                </a:solidFill>
                <a:latin typeface="Fraunces"/>
                <a:ea typeface="Fraunces"/>
                <a:cs typeface="Fraunces"/>
                <a:sym typeface="Fraunces"/>
              </a:rPr>
              <a:t>AI Generation</a:t>
            </a:r>
            <a:endParaRPr sz="1750" b="0" i="0" u="none" strike="noStrike" cap="none"/>
          </a:p>
        </p:txBody>
      </p:sp>
      <p:sp>
        <p:nvSpPr>
          <p:cNvPr id="128" name="Google Shape;128;p20"/>
          <p:cNvSpPr/>
          <p:nvPr/>
        </p:nvSpPr>
        <p:spPr>
          <a:xfrm>
            <a:off x="893564" y="4765238"/>
            <a:ext cx="7425452" cy="285155"/>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405449"/>
              </a:buClr>
              <a:buSzPts val="1400"/>
              <a:buFont typeface="Nobile"/>
              <a:buNone/>
            </a:pPr>
            <a:r>
              <a:rPr lang="en-US" sz="1400" b="0" i="0" u="none" strike="noStrike" cap="none">
                <a:solidFill>
                  <a:srgbClr val="405449"/>
                </a:solidFill>
                <a:latin typeface="Nobile"/>
                <a:ea typeface="Nobile"/>
                <a:cs typeface="Nobile"/>
                <a:sym typeface="Nobile"/>
              </a:rPr>
              <a:t>AI generates initial design concepts and layouts.</a:t>
            </a:r>
            <a:endParaRPr sz="1400" b="0" i="0" u="none" strike="noStrike" cap="none"/>
          </a:p>
        </p:txBody>
      </p:sp>
      <p:sp>
        <p:nvSpPr>
          <p:cNvPr id="129" name="Google Shape;129;p20"/>
          <p:cNvSpPr/>
          <p:nvPr/>
        </p:nvSpPr>
        <p:spPr>
          <a:xfrm>
            <a:off x="623888" y="5429726"/>
            <a:ext cx="7896225" cy="1072872"/>
          </a:xfrm>
          <a:prstGeom prst="roundRect">
            <a:avLst>
              <a:gd name="adj" fmla="val 10228"/>
            </a:avLst>
          </a:prstGeom>
          <a:solidFill>
            <a:srgbClr val="FAFFFA"/>
          </a:solidFill>
          <a:ln w="22850" cap="flat" cmpd="sng">
            <a:solidFill>
              <a:srgbClr val="CED9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0"/>
          <p:cNvSpPr/>
          <p:nvPr/>
        </p:nvSpPr>
        <p:spPr>
          <a:xfrm>
            <a:off x="601028" y="5429726"/>
            <a:ext cx="91440" cy="1072872"/>
          </a:xfrm>
          <a:prstGeom prst="roundRect">
            <a:avLst>
              <a:gd name="adj" fmla="val 175471"/>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0"/>
          <p:cNvSpPr/>
          <p:nvPr/>
        </p:nvSpPr>
        <p:spPr>
          <a:xfrm>
            <a:off x="893564" y="5630823"/>
            <a:ext cx="2228374" cy="278606"/>
          </a:xfrm>
          <a:prstGeom prst="rect">
            <a:avLst/>
          </a:prstGeom>
          <a:noFill/>
          <a:ln>
            <a:noFill/>
          </a:ln>
        </p:spPr>
        <p:txBody>
          <a:bodyPr spcFirstLastPara="1" wrap="square" lIns="0" tIns="0" rIns="0" bIns="0" anchor="t" anchorCtr="0">
            <a:noAutofit/>
          </a:bodyPr>
          <a:lstStyle/>
          <a:p>
            <a:pPr marL="0" marR="0" lvl="0" indent="0" algn="l" rtl="0">
              <a:lnSpc>
                <a:spcPct val="122857"/>
              </a:lnSpc>
              <a:spcBef>
                <a:spcPts val="0"/>
              </a:spcBef>
              <a:spcAft>
                <a:spcPts val="0"/>
              </a:spcAft>
              <a:buClr>
                <a:srgbClr val="405449"/>
              </a:buClr>
              <a:buSzPts val="1750"/>
              <a:buFont typeface="Fraunces"/>
              <a:buNone/>
            </a:pPr>
            <a:r>
              <a:rPr lang="en-US" sz="1750" b="1" i="0" u="none" strike="noStrike" cap="none">
                <a:solidFill>
                  <a:srgbClr val="405449"/>
                </a:solidFill>
                <a:latin typeface="Fraunces"/>
                <a:ea typeface="Fraunces"/>
                <a:cs typeface="Fraunces"/>
                <a:sym typeface="Fraunces"/>
              </a:rPr>
              <a:t>Refine &amp; Customize</a:t>
            </a:r>
            <a:endParaRPr sz="1750" b="0" i="0" u="none" strike="noStrike" cap="none"/>
          </a:p>
        </p:txBody>
      </p:sp>
      <p:sp>
        <p:nvSpPr>
          <p:cNvPr id="132" name="Google Shape;132;p20"/>
          <p:cNvSpPr/>
          <p:nvPr/>
        </p:nvSpPr>
        <p:spPr>
          <a:xfrm>
            <a:off x="893564" y="6016347"/>
            <a:ext cx="7425452" cy="285155"/>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405449"/>
              </a:buClr>
              <a:buSzPts val="1400"/>
              <a:buFont typeface="Nobile"/>
              <a:buNone/>
            </a:pPr>
            <a:r>
              <a:rPr lang="en-US" sz="1400" b="0" i="0" u="none" strike="noStrike" cap="none">
                <a:solidFill>
                  <a:srgbClr val="405449"/>
                </a:solidFill>
                <a:latin typeface="Nobile"/>
                <a:ea typeface="Nobile"/>
                <a:cs typeface="Nobile"/>
                <a:sym typeface="Nobile"/>
              </a:rPr>
              <a:t>Tweak designs, adjust elements, and add content.</a:t>
            </a:r>
            <a:endParaRPr sz="1400" b="0" i="0" u="none" strike="noStrike" cap="none"/>
          </a:p>
        </p:txBody>
      </p:sp>
      <p:sp>
        <p:nvSpPr>
          <p:cNvPr id="133" name="Google Shape;133;p20"/>
          <p:cNvSpPr/>
          <p:nvPr/>
        </p:nvSpPr>
        <p:spPr>
          <a:xfrm>
            <a:off x="623888" y="6680835"/>
            <a:ext cx="7896225" cy="1072872"/>
          </a:xfrm>
          <a:prstGeom prst="roundRect">
            <a:avLst>
              <a:gd name="adj" fmla="val 10228"/>
            </a:avLst>
          </a:prstGeom>
          <a:solidFill>
            <a:srgbClr val="FAFFFA"/>
          </a:solidFill>
          <a:ln w="22850" cap="flat" cmpd="sng">
            <a:solidFill>
              <a:srgbClr val="CED9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0"/>
          <p:cNvSpPr/>
          <p:nvPr/>
        </p:nvSpPr>
        <p:spPr>
          <a:xfrm>
            <a:off x="601028" y="6680835"/>
            <a:ext cx="91440" cy="1072872"/>
          </a:xfrm>
          <a:prstGeom prst="roundRect">
            <a:avLst>
              <a:gd name="adj" fmla="val 175471"/>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0"/>
          <p:cNvSpPr/>
          <p:nvPr/>
        </p:nvSpPr>
        <p:spPr>
          <a:xfrm>
            <a:off x="893564" y="6881932"/>
            <a:ext cx="2228374" cy="278606"/>
          </a:xfrm>
          <a:prstGeom prst="rect">
            <a:avLst/>
          </a:prstGeom>
          <a:noFill/>
          <a:ln>
            <a:noFill/>
          </a:ln>
        </p:spPr>
        <p:txBody>
          <a:bodyPr spcFirstLastPara="1" wrap="square" lIns="0" tIns="0" rIns="0" bIns="0" anchor="t" anchorCtr="0">
            <a:noAutofit/>
          </a:bodyPr>
          <a:lstStyle/>
          <a:p>
            <a:pPr marL="0" marR="0" lvl="0" indent="0" algn="l" rtl="0">
              <a:lnSpc>
                <a:spcPct val="122857"/>
              </a:lnSpc>
              <a:spcBef>
                <a:spcPts val="0"/>
              </a:spcBef>
              <a:spcAft>
                <a:spcPts val="0"/>
              </a:spcAft>
              <a:buClr>
                <a:srgbClr val="405449"/>
              </a:buClr>
              <a:buSzPts val="1750"/>
              <a:buFont typeface="Fraunces"/>
              <a:buNone/>
            </a:pPr>
            <a:r>
              <a:rPr lang="en-US" sz="1750" b="1" i="0" u="none" strike="noStrike" cap="none">
                <a:solidFill>
                  <a:srgbClr val="405449"/>
                </a:solidFill>
                <a:latin typeface="Fraunces"/>
                <a:ea typeface="Fraunces"/>
                <a:cs typeface="Fraunces"/>
                <a:sym typeface="Fraunces"/>
              </a:rPr>
              <a:t>Publish Your Site</a:t>
            </a:r>
            <a:endParaRPr sz="1750" b="0" i="0" u="none" strike="noStrike" cap="none"/>
          </a:p>
        </p:txBody>
      </p:sp>
      <p:sp>
        <p:nvSpPr>
          <p:cNvPr id="136" name="Google Shape;136;p20"/>
          <p:cNvSpPr/>
          <p:nvPr/>
        </p:nvSpPr>
        <p:spPr>
          <a:xfrm>
            <a:off x="893564" y="7267456"/>
            <a:ext cx="7425452" cy="285155"/>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Clr>
                <a:srgbClr val="405449"/>
              </a:buClr>
              <a:buSzPts val="1400"/>
              <a:buFont typeface="Nobile"/>
              <a:buNone/>
            </a:pPr>
            <a:r>
              <a:rPr lang="en-US" sz="1400" b="0" i="0" u="none" strike="noStrike" cap="none">
                <a:solidFill>
                  <a:srgbClr val="405449"/>
                </a:solidFill>
                <a:latin typeface="Nobile"/>
                <a:ea typeface="Nobile"/>
                <a:cs typeface="Nobile"/>
                <a:sym typeface="Nobile"/>
              </a:rPr>
              <a:t>Launch your AI-designed, optimized website.</a:t>
            </a:r>
            <a:endParaRPr sz="1400" b="0" i="0" u="none" strike="noStrike" cap="none"/>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1" descr="preencoded.png"/>
          <p:cNvPicPr preferRelativeResize="0"/>
          <p:nvPr/>
        </p:nvPicPr>
        <p:blipFill rotWithShape="1">
          <a:blip r:embed="rId3">
            <a:alphaModFix/>
          </a:blip>
          <a:srcRect/>
          <a:stretch/>
        </p:blipFill>
        <p:spPr>
          <a:xfrm>
            <a:off x="9144000" y="0"/>
            <a:ext cx="5486400" cy="8232458"/>
          </a:xfrm>
          <a:prstGeom prst="rect">
            <a:avLst/>
          </a:prstGeom>
          <a:noFill/>
          <a:ln>
            <a:noFill/>
          </a:ln>
        </p:spPr>
      </p:pic>
      <p:sp>
        <p:nvSpPr>
          <p:cNvPr id="143" name="Google Shape;143;p21"/>
          <p:cNvSpPr/>
          <p:nvPr/>
        </p:nvSpPr>
        <p:spPr>
          <a:xfrm>
            <a:off x="780098" y="612934"/>
            <a:ext cx="7583805" cy="1393031"/>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3B4540"/>
              </a:buClr>
              <a:buSzPts val="4350"/>
              <a:buFont typeface="Fraunces"/>
              <a:buNone/>
            </a:pPr>
            <a:r>
              <a:rPr lang="en-US" sz="4350" b="1" i="0" u="none" strike="noStrike" cap="none">
                <a:solidFill>
                  <a:srgbClr val="3B4540"/>
                </a:solidFill>
                <a:latin typeface="Fraunces"/>
                <a:ea typeface="Fraunces"/>
                <a:cs typeface="Fraunces"/>
                <a:sym typeface="Fraunces"/>
              </a:rPr>
              <a:t>Rork.app: Intelligent Automation Workflows</a:t>
            </a:r>
            <a:endParaRPr sz="4350" b="0" i="0" u="none" strike="noStrike" cap="none"/>
          </a:p>
        </p:txBody>
      </p:sp>
      <p:sp>
        <p:nvSpPr>
          <p:cNvPr id="144" name="Google Shape;144;p21"/>
          <p:cNvSpPr/>
          <p:nvPr/>
        </p:nvSpPr>
        <p:spPr>
          <a:xfrm>
            <a:off x="780098" y="2340293"/>
            <a:ext cx="7583805" cy="1069777"/>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405449"/>
              </a:buClr>
              <a:buSzPts val="1750"/>
              <a:buFont typeface="Nobile"/>
              <a:buNone/>
            </a:pPr>
            <a:r>
              <a:rPr lang="en-US" sz="1750" b="0" i="0" u="none" strike="noStrike" cap="none">
                <a:solidFill>
                  <a:srgbClr val="405449"/>
                </a:solidFill>
                <a:latin typeface="Nobile"/>
                <a:ea typeface="Nobile"/>
                <a:cs typeface="Nobile"/>
                <a:sym typeface="Nobile"/>
              </a:rPr>
              <a:t>Rork.app is an AI-driven platform for automating complex workflows and business processes. It helps organizations achieve greater efficiency by connecting various tools and systems. </a:t>
            </a:r>
            <a:r>
              <a:rPr lang="en-US" sz="1750" b="0" i="0" u="sng" strike="noStrike" cap="none">
                <a:solidFill>
                  <a:schemeClr val="hlink"/>
                </a:solidFill>
                <a:latin typeface="Nobile"/>
                <a:ea typeface="Nobile"/>
                <a:cs typeface="Nobile"/>
                <a:sym typeface="Nobile"/>
                <a:hlinkClick r:id="rId4"/>
              </a:rPr>
              <a:t>rork.app</a:t>
            </a:r>
            <a:endParaRPr sz="1750" b="0" i="0" u="none" strike="noStrike" cap="none"/>
          </a:p>
        </p:txBody>
      </p:sp>
      <p:sp>
        <p:nvSpPr>
          <p:cNvPr id="145" name="Google Shape;145;p21"/>
          <p:cNvSpPr/>
          <p:nvPr/>
        </p:nvSpPr>
        <p:spPr>
          <a:xfrm>
            <a:off x="780098" y="3883700"/>
            <a:ext cx="2786301" cy="348258"/>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3B4540"/>
              </a:buClr>
              <a:buSzPts val="2150"/>
              <a:buFont typeface="Fraunces"/>
              <a:buNone/>
            </a:pPr>
            <a:r>
              <a:rPr lang="en-US" sz="2150" b="1" i="0" u="none" strike="noStrike" cap="none">
                <a:solidFill>
                  <a:srgbClr val="3B4540"/>
                </a:solidFill>
                <a:latin typeface="Fraunces"/>
                <a:ea typeface="Fraunces"/>
                <a:cs typeface="Fraunces"/>
                <a:sym typeface="Fraunces"/>
              </a:rPr>
              <a:t>Steps to Use:</a:t>
            </a:r>
            <a:endParaRPr sz="2150" b="0" i="0" u="none" strike="noStrike" cap="none"/>
          </a:p>
        </p:txBody>
      </p:sp>
      <p:sp>
        <p:nvSpPr>
          <p:cNvPr id="146" name="Google Shape;146;p21"/>
          <p:cNvSpPr/>
          <p:nvPr/>
        </p:nvSpPr>
        <p:spPr>
          <a:xfrm>
            <a:off x="780098" y="4454843"/>
            <a:ext cx="3519964" cy="713184"/>
          </a:xfrm>
          <a:prstGeom prst="rect">
            <a:avLst/>
          </a:prstGeom>
          <a:noFill/>
          <a:ln>
            <a:noFill/>
          </a:ln>
        </p:spPr>
        <p:txBody>
          <a:bodyPr spcFirstLastPara="1" wrap="square" lIns="0" tIns="0" rIns="0" bIns="0" anchor="t" anchorCtr="0">
            <a:noAutofit/>
          </a:bodyPr>
          <a:lstStyle/>
          <a:p>
            <a:pPr marL="342900" marR="0" lvl="0" indent="-342900" algn="l" rtl="0">
              <a:lnSpc>
                <a:spcPct val="160000"/>
              </a:lnSpc>
              <a:spcBef>
                <a:spcPts val="0"/>
              </a:spcBef>
              <a:spcAft>
                <a:spcPts val="0"/>
              </a:spcAft>
              <a:buClr>
                <a:srgbClr val="405449"/>
              </a:buClr>
              <a:buSzPts val="1750"/>
              <a:buFont typeface="Nobile"/>
              <a:buChar char="•"/>
            </a:pPr>
            <a:r>
              <a:rPr lang="en-US" sz="1750" b="0" i="0" u="none" strike="noStrike" cap="none">
                <a:solidFill>
                  <a:srgbClr val="405449"/>
                </a:solidFill>
                <a:latin typeface="Nobile"/>
                <a:ea typeface="Nobile"/>
                <a:cs typeface="Nobile"/>
                <a:sym typeface="Nobile"/>
              </a:rPr>
              <a:t>Define your process steps and desired outcomes.</a:t>
            </a:r>
            <a:endParaRPr sz="1750" b="0" i="0" u="none" strike="noStrike" cap="none"/>
          </a:p>
        </p:txBody>
      </p:sp>
      <p:sp>
        <p:nvSpPr>
          <p:cNvPr id="147" name="Google Shape;147;p21"/>
          <p:cNvSpPr/>
          <p:nvPr/>
        </p:nvSpPr>
        <p:spPr>
          <a:xfrm>
            <a:off x="780098" y="5246013"/>
            <a:ext cx="3519964" cy="713184"/>
          </a:xfrm>
          <a:prstGeom prst="rect">
            <a:avLst/>
          </a:prstGeom>
          <a:noFill/>
          <a:ln>
            <a:noFill/>
          </a:ln>
        </p:spPr>
        <p:txBody>
          <a:bodyPr spcFirstLastPara="1" wrap="square" lIns="0" tIns="0" rIns="0" bIns="0" anchor="t" anchorCtr="0">
            <a:noAutofit/>
          </a:bodyPr>
          <a:lstStyle/>
          <a:p>
            <a:pPr marL="342900" marR="0" lvl="0" indent="-342900" algn="l" rtl="0">
              <a:lnSpc>
                <a:spcPct val="160000"/>
              </a:lnSpc>
              <a:spcBef>
                <a:spcPts val="0"/>
              </a:spcBef>
              <a:spcAft>
                <a:spcPts val="0"/>
              </a:spcAft>
              <a:buClr>
                <a:srgbClr val="405449"/>
              </a:buClr>
              <a:buSzPts val="1750"/>
              <a:buFont typeface="Nobile"/>
              <a:buChar char="•"/>
            </a:pPr>
            <a:r>
              <a:rPr lang="en-US" sz="1750" b="0" i="0" u="none" strike="noStrike" cap="none">
                <a:solidFill>
                  <a:srgbClr val="405449"/>
                </a:solidFill>
                <a:latin typeface="Nobile"/>
                <a:ea typeface="Nobile"/>
                <a:cs typeface="Nobile"/>
                <a:sym typeface="Nobile"/>
              </a:rPr>
              <a:t>Integrate your existing apps and services.</a:t>
            </a:r>
            <a:endParaRPr sz="1750" b="0" i="0" u="none" strike="noStrike" cap="none"/>
          </a:p>
        </p:txBody>
      </p:sp>
      <p:sp>
        <p:nvSpPr>
          <p:cNvPr id="148" name="Google Shape;148;p21"/>
          <p:cNvSpPr/>
          <p:nvPr/>
        </p:nvSpPr>
        <p:spPr>
          <a:xfrm>
            <a:off x="780098" y="6037183"/>
            <a:ext cx="3519964" cy="713184"/>
          </a:xfrm>
          <a:prstGeom prst="rect">
            <a:avLst/>
          </a:prstGeom>
          <a:noFill/>
          <a:ln>
            <a:noFill/>
          </a:ln>
        </p:spPr>
        <p:txBody>
          <a:bodyPr spcFirstLastPara="1" wrap="square" lIns="0" tIns="0" rIns="0" bIns="0" anchor="t" anchorCtr="0">
            <a:noAutofit/>
          </a:bodyPr>
          <a:lstStyle/>
          <a:p>
            <a:pPr marL="342900" marR="0" lvl="0" indent="-342900" algn="l" rtl="0">
              <a:lnSpc>
                <a:spcPct val="160000"/>
              </a:lnSpc>
              <a:spcBef>
                <a:spcPts val="0"/>
              </a:spcBef>
              <a:spcAft>
                <a:spcPts val="0"/>
              </a:spcAft>
              <a:buClr>
                <a:srgbClr val="405449"/>
              </a:buClr>
              <a:buSzPts val="1750"/>
              <a:buFont typeface="Nobile"/>
              <a:buChar char="•"/>
            </a:pPr>
            <a:r>
              <a:rPr lang="en-US" sz="1750" b="0" i="0" u="none" strike="noStrike" cap="none">
                <a:solidFill>
                  <a:srgbClr val="405449"/>
                </a:solidFill>
                <a:latin typeface="Nobile"/>
                <a:ea typeface="Nobile"/>
                <a:cs typeface="Nobile"/>
                <a:sym typeface="Nobile"/>
              </a:rPr>
              <a:t>Build automation flows using a visual editor.</a:t>
            </a:r>
            <a:endParaRPr sz="1750" b="0" i="0" u="none" strike="noStrike" cap="none"/>
          </a:p>
        </p:txBody>
      </p:sp>
      <p:sp>
        <p:nvSpPr>
          <p:cNvPr id="149" name="Google Shape;149;p21"/>
          <p:cNvSpPr/>
          <p:nvPr/>
        </p:nvSpPr>
        <p:spPr>
          <a:xfrm>
            <a:off x="780098" y="6828353"/>
            <a:ext cx="3519964" cy="713184"/>
          </a:xfrm>
          <a:prstGeom prst="rect">
            <a:avLst/>
          </a:prstGeom>
          <a:noFill/>
          <a:ln>
            <a:noFill/>
          </a:ln>
        </p:spPr>
        <p:txBody>
          <a:bodyPr spcFirstLastPara="1" wrap="square" lIns="0" tIns="0" rIns="0" bIns="0" anchor="t" anchorCtr="0">
            <a:noAutofit/>
          </a:bodyPr>
          <a:lstStyle/>
          <a:p>
            <a:pPr marL="342900" marR="0" lvl="0" indent="-342900" algn="l" rtl="0">
              <a:lnSpc>
                <a:spcPct val="160000"/>
              </a:lnSpc>
              <a:spcBef>
                <a:spcPts val="0"/>
              </a:spcBef>
              <a:spcAft>
                <a:spcPts val="0"/>
              </a:spcAft>
              <a:buClr>
                <a:srgbClr val="405449"/>
              </a:buClr>
              <a:buSzPts val="1750"/>
              <a:buFont typeface="Nobile"/>
              <a:buChar char="•"/>
            </a:pPr>
            <a:r>
              <a:rPr lang="en-US" sz="1750" b="0" i="0" u="none" strike="noStrike" cap="none">
                <a:solidFill>
                  <a:srgbClr val="405449"/>
                </a:solidFill>
                <a:latin typeface="Nobile"/>
                <a:ea typeface="Nobile"/>
                <a:cs typeface="Nobile"/>
                <a:sym typeface="Nobile"/>
              </a:rPr>
              <a:t>Monitor and optimize performance.</a:t>
            </a:r>
            <a:endParaRPr sz="1750" b="0" i="0" u="none" strike="noStrike" cap="none"/>
          </a:p>
        </p:txBody>
      </p:sp>
      <p:sp>
        <p:nvSpPr>
          <p:cNvPr id="150" name="Google Shape;150;p21"/>
          <p:cNvSpPr/>
          <p:nvPr/>
        </p:nvSpPr>
        <p:spPr>
          <a:xfrm>
            <a:off x="4851559" y="3883700"/>
            <a:ext cx="2786301" cy="348258"/>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3B4540"/>
              </a:buClr>
              <a:buSzPts val="2150"/>
              <a:buFont typeface="Fraunces"/>
              <a:buNone/>
            </a:pPr>
            <a:r>
              <a:rPr lang="en-US" sz="2150" b="1" i="0" u="none" strike="noStrike" cap="none">
                <a:solidFill>
                  <a:srgbClr val="3B4540"/>
                </a:solidFill>
                <a:latin typeface="Fraunces"/>
                <a:ea typeface="Fraunces"/>
                <a:cs typeface="Fraunces"/>
                <a:sym typeface="Fraunces"/>
              </a:rPr>
              <a:t>Practical Example:</a:t>
            </a:r>
            <a:endParaRPr sz="2150" b="0" i="0" u="none" strike="noStrike" cap="none"/>
          </a:p>
        </p:txBody>
      </p:sp>
      <p:sp>
        <p:nvSpPr>
          <p:cNvPr id="151" name="Google Shape;151;p21"/>
          <p:cNvSpPr/>
          <p:nvPr/>
        </p:nvSpPr>
        <p:spPr>
          <a:xfrm>
            <a:off x="4851559" y="4454843"/>
            <a:ext cx="3519964" cy="2139553"/>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405449"/>
              </a:buClr>
              <a:buSzPts val="1750"/>
              <a:buFont typeface="Nobile"/>
              <a:buNone/>
            </a:pPr>
            <a:r>
              <a:rPr lang="en-US" sz="1750" b="0" i="0" u="none" strike="noStrike" cap="none">
                <a:solidFill>
                  <a:srgbClr val="405449"/>
                </a:solidFill>
                <a:latin typeface="Nobile"/>
                <a:ea typeface="Nobile"/>
                <a:cs typeface="Nobile"/>
                <a:sym typeface="Nobile"/>
              </a:rPr>
              <a:t>Automate your </a:t>
            </a:r>
            <a:r>
              <a:rPr lang="en-US" sz="1750" b="1" i="0" u="none" strike="noStrike" cap="none">
                <a:solidFill>
                  <a:srgbClr val="405449"/>
                </a:solidFill>
                <a:latin typeface="Nobile"/>
                <a:ea typeface="Nobile"/>
                <a:cs typeface="Nobile"/>
                <a:sym typeface="Nobile"/>
              </a:rPr>
              <a:t>customer onboarding process</a:t>
            </a:r>
            <a:r>
              <a:rPr lang="en-US" sz="1750" b="0" i="0" u="none" strike="noStrike" cap="none">
                <a:solidFill>
                  <a:srgbClr val="405449"/>
                </a:solidFill>
                <a:latin typeface="Nobile"/>
                <a:ea typeface="Nobile"/>
                <a:cs typeface="Nobile"/>
                <a:sym typeface="Nobile"/>
              </a:rPr>
              <a:t>, from initial sign-up and welcome emails to data synchronization across your CRM and marketing platforms.</a:t>
            </a:r>
            <a:endParaRPr sz="1750" b="0" i="0" u="none" strike="noStrike" cap="none"/>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2" descr="preencoded.png"/>
          <p:cNvPicPr preferRelativeResize="0"/>
          <p:nvPr/>
        </p:nvPicPr>
        <p:blipFill rotWithShape="1">
          <a:blip r:embed="rId3">
            <a:alphaModFix/>
          </a:blip>
          <a:srcRect/>
          <a:stretch/>
        </p:blipFill>
        <p:spPr>
          <a:xfrm>
            <a:off x="0" y="0"/>
            <a:ext cx="5486400" cy="8233767"/>
          </a:xfrm>
          <a:prstGeom prst="rect">
            <a:avLst/>
          </a:prstGeom>
          <a:noFill/>
          <a:ln>
            <a:noFill/>
          </a:ln>
        </p:spPr>
      </p:pic>
      <p:sp>
        <p:nvSpPr>
          <p:cNvPr id="158" name="Google Shape;158;p22"/>
          <p:cNvSpPr/>
          <p:nvPr/>
        </p:nvSpPr>
        <p:spPr>
          <a:xfrm>
            <a:off x="6187083" y="550545"/>
            <a:ext cx="7742634" cy="1251347"/>
          </a:xfrm>
          <a:prstGeom prst="rect">
            <a:avLst/>
          </a:prstGeom>
          <a:noFill/>
          <a:ln>
            <a:noFill/>
          </a:ln>
        </p:spPr>
        <p:txBody>
          <a:bodyPr spcFirstLastPara="1" wrap="square" lIns="0" tIns="0" rIns="0" bIns="0" anchor="t" anchorCtr="0">
            <a:noAutofit/>
          </a:bodyPr>
          <a:lstStyle/>
          <a:p>
            <a:pPr marL="0" marR="0" lvl="0" indent="0" algn="l" rtl="0">
              <a:lnSpc>
                <a:spcPct val="125641"/>
              </a:lnSpc>
              <a:spcBef>
                <a:spcPts val="0"/>
              </a:spcBef>
              <a:spcAft>
                <a:spcPts val="0"/>
              </a:spcAft>
              <a:buClr>
                <a:srgbClr val="3B4540"/>
              </a:buClr>
              <a:buSzPts val="3900"/>
              <a:buFont typeface="Fraunces"/>
              <a:buNone/>
            </a:pPr>
            <a:r>
              <a:rPr lang="en-US" sz="3900" b="1" i="0" u="none" strike="noStrike" cap="none">
                <a:solidFill>
                  <a:srgbClr val="3B4540"/>
                </a:solidFill>
                <a:latin typeface="Fraunces"/>
                <a:ea typeface="Fraunces"/>
                <a:cs typeface="Fraunces"/>
                <a:sym typeface="Fraunces"/>
              </a:rPr>
              <a:t>Firebase Studio: Backend as a Service</a:t>
            </a:r>
            <a:endParaRPr sz="3900" b="0" i="0" u="none" strike="noStrike" cap="none"/>
          </a:p>
        </p:txBody>
      </p:sp>
      <p:sp>
        <p:nvSpPr>
          <p:cNvPr id="159" name="Google Shape;159;p22"/>
          <p:cNvSpPr/>
          <p:nvPr/>
        </p:nvSpPr>
        <p:spPr>
          <a:xfrm>
            <a:off x="6187083" y="2102168"/>
            <a:ext cx="7742634" cy="1281589"/>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405449"/>
              </a:buClr>
              <a:buSzPts val="1550"/>
              <a:buFont typeface="Nobile"/>
              <a:buNone/>
            </a:pPr>
            <a:r>
              <a:rPr lang="en-US" sz="1550" b="0" i="0" u="none" strike="noStrike" cap="none">
                <a:solidFill>
                  <a:srgbClr val="405449"/>
                </a:solidFill>
                <a:latin typeface="Nobile"/>
                <a:ea typeface="Nobile"/>
                <a:cs typeface="Nobile"/>
                <a:sym typeface="Nobile"/>
              </a:rPr>
              <a:t>Firebase Studio by Google provides a comprehensive suite of tools for app development, including databases, authentication, hosting, and analytics. It accelerates development by offering ready-to-use backend services. </a:t>
            </a:r>
            <a:r>
              <a:rPr lang="en-US" sz="1550" b="0" i="0" u="sng" strike="noStrike" cap="none">
                <a:solidFill>
                  <a:schemeClr val="hlink"/>
                </a:solidFill>
                <a:latin typeface="Nobile"/>
                <a:ea typeface="Nobile"/>
                <a:cs typeface="Nobile"/>
                <a:sym typeface="Nobile"/>
                <a:hlinkClick r:id="rId4"/>
              </a:rPr>
              <a:t>firebase.google.com</a:t>
            </a:r>
            <a:endParaRPr sz="1550" b="0" i="0" u="none" strike="noStrike" cap="none"/>
          </a:p>
        </p:txBody>
      </p:sp>
      <p:sp>
        <p:nvSpPr>
          <p:cNvPr id="160" name="Google Shape;160;p22"/>
          <p:cNvSpPr/>
          <p:nvPr/>
        </p:nvSpPr>
        <p:spPr>
          <a:xfrm>
            <a:off x="6187083" y="3909179"/>
            <a:ext cx="3771186" cy="1797010"/>
          </a:xfrm>
          <a:prstGeom prst="roundRect">
            <a:avLst>
              <a:gd name="adj" fmla="val 6106"/>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2"/>
          <p:cNvSpPr/>
          <p:nvPr/>
        </p:nvSpPr>
        <p:spPr>
          <a:xfrm>
            <a:off x="6187083" y="3886319"/>
            <a:ext cx="3771186" cy="91440"/>
          </a:xfrm>
          <a:prstGeom prst="roundRect">
            <a:avLst>
              <a:gd name="adj" fmla="val 197062"/>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2"/>
          <p:cNvSpPr/>
          <p:nvPr/>
        </p:nvSpPr>
        <p:spPr>
          <a:xfrm>
            <a:off x="7772400" y="3608903"/>
            <a:ext cx="600551" cy="600551"/>
          </a:xfrm>
          <a:prstGeom prst="roundRect">
            <a:avLst>
              <a:gd name="adj" fmla="val 152260"/>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2"/>
          <p:cNvSpPr/>
          <p:nvPr/>
        </p:nvSpPr>
        <p:spPr>
          <a:xfrm>
            <a:off x="7952542" y="3759041"/>
            <a:ext cx="240149" cy="300276"/>
          </a:xfrm>
          <a:prstGeom prst="rect">
            <a:avLst/>
          </a:prstGeom>
          <a:noFill/>
          <a:ln>
            <a:noFill/>
          </a:ln>
        </p:spPr>
        <p:txBody>
          <a:bodyPr spcFirstLastPara="1" wrap="square" lIns="0" tIns="0" rIns="0" bIns="0" anchor="t" anchorCtr="0">
            <a:noAutofit/>
          </a:bodyPr>
          <a:lstStyle/>
          <a:p>
            <a:pPr marL="0" marR="0" lvl="0" indent="0" algn="l" rtl="0">
              <a:lnSpc>
                <a:spcPct val="162162"/>
              </a:lnSpc>
              <a:spcBef>
                <a:spcPts val="0"/>
              </a:spcBef>
              <a:spcAft>
                <a:spcPts val="0"/>
              </a:spcAft>
              <a:buClr>
                <a:srgbClr val="FFFFFF"/>
              </a:buClr>
              <a:buSzPts val="1850"/>
              <a:buFont typeface="Fraunces"/>
              <a:buNone/>
            </a:pPr>
            <a:r>
              <a:rPr lang="en-US" sz="1850" b="1" i="0" u="none" strike="noStrike" cap="none">
                <a:solidFill>
                  <a:srgbClr val="FFFFFF"/>
                </a:solidFill>
                <a:latin typeface="Fraunces"/>
                <a:ea typeface="Fraunces"/>
                <a:cs typeface="Fraunces"/>
                <a:sym typeface="Fraunces"/>
              </a:rPr>
              <a:t>1</a:t>
            </a:r>
            <a:endParaRPr sz="1850" b="0" i="0" u="none" strike="noStrike" cap="none"/>
          </a:p>
        </p:txBody>
      </p:sp>
      <p:sp>
        <p:nvSpPr>
          <p:cNvPr id="164" name="Google Shape;164;p22"/>
          <p:cNvSpPr/>
          <p:nvPr/>
        </p:nvSpPr>
        <p:spPr>
          <a:xfrm>
            <a:off x="6410087" y="4409599"/>
            <a:ext cx="2502575" cy="312777"/>
          </a:xfrm>
          <a:prstGeom prst="rect">
            <a:avLst/>
          </a:prstGeom>
          <a:noFill/>
          <a:ln>
            <a:noFill/>
          </a:ln>
        </p:spPr>
        <p:txBody>
          <a:bodyPr spcFirstLastPara="1" wrap="square" lIns="0" tIns="0" rIns="0" bIns="0" anchor="t" anchorCtr="0">
            <a:noAutofit/>
          </a:bodyPr>
          <a:lstStyle/>
          <a:p>
            <a:pPr marL="0" marR="0" lvl="0" indent="0" algn="l" rtl="0">
              <a:lnSpc>
                <a:spcPct val="125641"/>
              </a:lnSpc>
              <a:spcBef>
                <a:spcPts val="0"/>
              </a:spcBef>
              <a:spcAft>
                <a:spcPts val="0"/>
              </a:spcAft>
              <a:buClr>
                <a:srgbClr val="405449"/>
              </a:buClr>
              <a:buSzPts val="1950"/>
              <a:buFont typeface="Fraunces"/>
              <a:buNone/>
            </a:pPr>
            <a:r>
              <a:rPr lang="en-US" sz="1950" b="1" i="0" u="none" strike="noStrike" cap="none">
                <a:solidFill>
                  <a:srgbClr val="405449"/>
                </a:solidFill>
                <a:latin typeface="Fraunces"/>
                <a:ea typeface="Fraunces"/>
                <a:cs typeface="Fraunces"/>
                <a:sym typeface="Fraunces"/>
              </a:rPr>
              <a:t>Setup Project</a:t>
            </a:r>
            <a:endParaRPr sz="1950" b="0" i="0" u="none" strike="noStrike" cap="none"/>
          </a:p>
        </p:txBody>
      </p:sp>
      <p:sp>
        <p:nvSpPr>
          <p:cNvPr id="165" name="Google Shape;165;p22"/>
          <p:cNvSpPr/>
          <p:nvPr/>
        </p:nvSpPr>
        <p:spPr>
          <a:xfrm>
            <a:off x="6410087" y="4842391"/>
            <a:ext cx="3325178" cy="640794"/>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405449"/>
              </a:buClr>
              <a:buSzPts val="1550"/>
              <a:buFont typeface="Nobile"/>
              <a:buNone/>
            </a:pPr>
            <a:r>
              <a:rPr lang="en-US" sz="1550" b="0" i="0" u="none" strike="noStrike" cap="none">
                <a:solidFill>
                  <a:srgbClr val="405449"/>
                </a:solidFill>
                <a:latin typeface="Nobile"/>
                <a:ea typeface="Nobile"/>
                <a:cs typeface="Nobile"/>
                <a:sym typeface="Nobile"/>
              </a:rPr>
              <a:t>Create a new Firebase project in the console.</a:t>
            </a:r>
            <a:endParaRPr sz="1550" b="0" i="0" u="none" strike="noStrike" cap="none"/>
          </a:p>
        </p:txBody>
      </p:sp>
      <p:sp>
        <p:nvSpPr>
          <p:cNvPr id="166" name="Google Shape;166;p22"/>
          <p:cNvSpPr/>
          <p:nvPr/>
        </p:nvSpPr>
        <p:spPr>
          <a:xfrm>
            <a:off x="10158413" y="3909179"/>
            <a:ext cx="3771305" cy="1797010"/>
          </a:xfrm>
          <a:prstGeom prst="roundRect">
            <a:avLst>
              <a:gd name="adj" fmla="val 6106"/>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2"/>
          <p:cNvSpPr/>
          <p:nvPr/>
        </p:nvSpPr>
        <p:spPr>
          <a:xfrm>
            <a:off x="10158413" y="3886319"/>
            <a:ext cx="3771305" cy="91440"/>
          </a:xfrm>
          <a:prstGeom prst="roundRect">
            <a:avLst>
              <a:gd name="adj" fmla="val 197062"/>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2"/>
          <p:cNvSpPr/>
          <p:nvPr/>
        </p:nvSpPr>
        <p:spPr>
          <a:xfrm>
            <a:off x="11743730" y="3608903"/>
            <a:ext cx="600551" cy="600551"/>
          </a:xfrm>
          <a:prstGeom prst="roundRect">
            <a:avLst>
              <a:gd name="adj" fmla="val 152260"/>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2"/>
          <p:cNvSpPr/>
          <p:nvPr/>
        </p:nvSpPr>
        <p:spPr>
          <a:xfrm>
            <a:off x="11923871" y="3759041"/>
            <a:ext cx="240149" cy="300276"/>
          </a:xfrm>
          <a:prstGeom prst="rect">
            <a:avLst/>
          </a:prstGeom>
          <a:noFill/>
          <a:ln>
            <a:noFill/>
          </a:ln>
        </p:spPr>
        <p:txBody>
          <a:bodyPr spcFirstLastPara="1" wrap="square" lIns="0" tIns="0" rIns="0" bIns="0" anchor="t" anchorCtr="0">
            <a:noAutofit/>
          </a:bodyPr>
          <a:lstStyle/>
          <a:p>
            <a:pPr marL="0" marR="0" lvl="0" indent="0" algn="l" rtl="0">
              <a:lnSpc>
                <a:spcPct val="162162"/>
              </a:lnSpc>
              <a:spcBef>
                <a:spcPts val="0"/>
              </a:spcBef>
              <a:spcAft>
                <a:spcPts val="0"/>
              </a:spcAft>
              <a:buClr>
                <a:srgbClr val="FFFFFF"/>
              </a:buClr>
              <a:buSzPts val="1850"/>
              <a:buFont typeface="Fraunces"/>
              <a:buNone/>
            </a:pPr>
            <a:r>
              <a:rPr lang="en-US" sz="1850" b="1" i="0" u="none" strike="noStrike" cap="none">
                <a:solidFill>
                  <a:srgbClr val="FFFFFF"/>
                </a:solidFill>
                <a:latin typeface="Fraunces"/>
                <a:ea typeface="Fraunces"/>
                <a:cs typeface="Fraunces"/>
                <a:sym typeface="Fraunces"/>
              </a:rPr>
              <a:t>2</a:t>
            </a:r>
            <a:endParaRPr sz="1850" b="0" i="0" u="none" strike="noStrike" cap="none"/>
          </a:p>
        </p:txBody>
      </p:sp>
      <p:sp>
        <p:nvSpPr>
          <p:cNvPr id="170" name="Google Shape;170;p22"/>
          <p:cNvSpPr/>
          <p:nvPr/>
        </p:nvSpPr>
        <p:spPr>
          <a:xfrm>
            <a:off x="10381417" y="4409599"/>
            <a:ext cx="2502575" cy="312777"/>
          </a:xfrm>
          <a:prstGeom prst="rect">
            <a:avLst/>
          </a:prstGeom>
          <a:noFill/>
          <a:ln>
            <a:noFill/>
          </a:ln>
        </p:spPr>
        <p:txBody>
          <a:bodyPr spcFirstLastPara="1" wrap="square" lIns="0" tIns="0" rIns="0" bIns="0" anchor="t" anchorCtr="0">
            <a:noAutofit/>
          </a:bodyPr>
          <a:lstStyle/>
          <a:p>
            <a:pPr marL="0" marR="0" lvl="0" indent="0" algn="l" rtl="0">
              <a:lnSpc>
                <a:spcPct val="125641"/>
              </a:lnSpc>
              <a:spcBef>
                <a:spcPts val="0"/>
              </a:spcBef>
              <a:spcAft>
                <a:spcPts val="0"/>
              </a:spcAft>
              <a:buClr>
                <a:srgbClr val="405449"/>
              </a:buClr>
              <a:buSzPts val="1950"/>
              <a:buFont typeface="Fraunces"/>
              <a:buNone/>
            </a:pPr>
            <a:r>
              <a:rPr lang="en-US" sz="1950" b="1" i="0" u="none" strike="noStrike" cap="none">
                <a:solidFill>
                  <a:srgbClr val="405449"/>
                </a:solidFill>
                <a:latin typeface="Fraunces"/>
                <a:ea typeface="Fraunces"/>
                <a:cs typeface="Fraunces"/>
                <a:sym typeface="Fraunces"/>
              </a:rPr>
              <a:t>Choose Services</a:t>
            </a:r>
            <a:endParaRPr sz="1950" b="0" i="0" u="none" strike="noStrike" cap="none"/>
          </a:p>
        </p:txBody>
      </p:sp>
      <p:sp>
        <p:nvSpPr>
          <p:cNvPr id="171" name="Google Shape;171;p22"/>
          <p:cNvSpPr/>
          <p:nvPr/>
        </p:nvSpPr>
        <p:spPr>
          <a:xfrm>
            <a:off x="10381417" y="4842391"/>
            <a:ext cx="3325297" cy="640794"/>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405449"/>
              </a:buClr>
              <a:buSzPts val="1550"/>
              <a:buFont typeface="Nobile"/>
              <a:buNone/>
            </a:pPr>
            <a:r>
              <a:rPr lang="en-US" sz="1550" b="0" i="0" u="none" strike="noStrike" cap="none">
                <a:solidFill>
                  <a:srgbClr val="405449"/>
                </a:solidFill>
                <a:latin typeface="Nobile"/>
                <a:ea typeface="Nobile"/>
                <a:cs typeface="Nobile"/>
                <a:sym typeface="Nobile"/>
              </a:rPr>
              <a:t>Select services like Firestore, Authentication, Hosting.</a:t>
            </a:r>
            <a:endParaRPr sz="1550" b="0" i="0" u="none" strike="noStrike" cap="none"/>
          </a:p>
        </p:txBody>
      </p:sp>
      <p:sp>
        <p:nvSpPr>
          <p:cNvPr id="172" name="Google Shape;172;p22"/>
          <p:cNvSpPr/>
          <p:nvPr/>
        </p:nvSpPr>
        <p:spPr>
          <a:xfrm>
            <a:off x="6187083" y="6206609"/>
            <a:ext cx="7742634" cy="1476613"/>
          </a:xfrm>
          <a:prstGeom prst="roundRect">
            <a:avLst>
              <a:gd name="adj" fmla="val 7431"/>
            </a:avLst>
          </a:prstGeom>
          <a:solidFill>
            <a:srgbClr val="FAFF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2"/>
          <p:cNvSpPr/>
          <p:nvPr/>
        </p:nvSpPr>
        <p:spPr>
          <a:xfrm>
            <a:off x="6187083" y="6183749"/>
            <a:ext cx="7742634" cy="91440"/>
          </a:xfrm>
          <a:prstGeom prst="roundRect">
            <a:avLst>
              <a:gd name="adj" fmla="val 197062"/>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2"/>
          <p:cNvSpPr/>
          <p:nvPr/>
        </p:nvSpPr>
        <p:spPr>
          <a:xfrm>
            <a:off x="9758124" y="5906333"/>
            <a:ext cx="600551" cy="600551"/>
          </a:xfrm>
          <a:prstGeom prst="roundRect">
            <a:avLst>
              <a:gd name="adj" fmla="val 152260"/>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2"/>
          <p:cNvSpPr/>
          <p:nvPr/>
        </p:nvSpPr>
        <p:spPr>
          <a:xfrm>
            <a:off x="9938266" y="6056471"/>
            <a:ext cx="240149" cy="300276"/>
          </a:xfrm>
          <a:prstGeom prst="rect">
            <a:avLst/>
          </a:prstGeom>
          <a:noFill/>
          <a:ln>
            <a:noFill/>
          </a:ln>
        </p:spPr>
        <p:txBody>
          <a:bodyPr spcFirstLastPara="1" wrap="square" lIns="0" tIns="0" rIns="0" bIns="0" anchor="t" anchorCtr="0">
            <a:noAutofit/>
          </a:bodyPr>
          <a:lstStyle/>
          <a:p>
            <a:pPr marL="0" marR="0" lvl="0" indent="0" algn="l" rtl="0">
              <a:lnSpc>
                <a:spcPct val="162162"/>
              </a:lnSpc>
              <a:spcBef>
                <a:spcPts val="0"/>
              </a:spcBef>
              <a:spcAft>
                <a:spcPts val="0"/>
              </a:spcAft>
              <a:buClr>
                <a:srgbClr val="FFFFFF"/>
              </a:buClr>
              <a:buSzPts val="1850"/>
              <a:buFont typeface="Fraunces"/>
              <a:buNone/>
            </a:pPr>
            <a:r>
              <a:rPr lang="en-US" sz="1850" b="1" i="0" u="none" strike="noStrike" cap="none">
                <a:solidFill>
                  <a:srgbClr val="FFFFFF"/>
                </a:solidFill>
                <a:latin typeface="Fraunces"/>
                <a:ea typeface="Fraunces"/>
                <a:cs typeface="Fraunces"/>
                <a:sym typeface="Fraunces"/>
              </a:rPr>
              <a:t>3</a:t>
            </a:r>
            <a:endParaRPr sz="1850" b="0" i="0" u="none" strike="noStrike" cap="none"/>
          </a:p>
        </p:txBody>
      </p:sp>
      <p:sp>
        <p:nvSpPr>
          <p:cNvPr id="176" name="Google Shape;176;p22"/>
          <p:cNvSpPr/>
          <p:nvPr/>
        </p:nvSpPr>
        <p:spPr>
          <a:xfrm>
            <a:off x="6410087" y="6707029"/>
            <a:ext cx="2502575" cy="312777"/>
          </a:xfrm>
          <a:prstGeom prst="rect">
            <a:avLst/>
          </a:prstGeom>
          <a:noFill/>
          <a:ln>
            <a:noFill/>
          </a:ln>
        </p:spPr>
        <p:txBody>
          <a:bodyPr spcFirstLastPara="1" wrap="square" lIns="0" tIns="0" rIns="0" bIns="0" anchor="t" anchorCtr="0">
            <a:noAutofit/>
          </a:bodyPr>
          <a:lstStyle/>
          <a:p>
            <a:pPr marL="0" marR="0" lvl="0" indent="0" algn="l" rtl="0">
              <a:lnSpc>
                <a:spcPct val="125641"/>
              </a:lnSpc>
              <a:spcBef>
                <a:spcPts val="0"/>
              </a:spcBef>
              <a:spcAft>
                <a:spcPts val="0"/>
              </a:spcAft>
              <a:buClr>
                <a:srgbClr val="405449"/>
              </a:buClr>
              <a:buSzPts val="1950"/>
              <a:buFont typeface="Fraunces"/>
              <a:buNone/>
            </a:pPr>
            <a:r>
              <a:rPr lang="en-US" sz="1950" b="1" i="0" u="none" strike="noStrike" cap="none">
                <a:solidFill>
                  <a:srgbClr val="405449"/>
                </a:solidFill>
                <a:latin typeface="Fraunces"/>
                <a:ea typeface="Fraunces"/>
                <a:cs typeface="Fraunces"/>
                <a:sym typeface="Fraunces"/>
              </a:rPr>
              <a:t>Integrate &amp; Deploy</a:t>
            </a:r>
            <a:endParaRPr sz="1950" b="0" i="0" u="none" strike="noStrike" cap="none"/>
          </a:p>
        </p:txBody>
      </p:sp>
      <p:sp>
        <p:nvSpPr>
          <p:cNvPr id="177" name="Google Shape;177;p22"/>
          <p:cNvSpPr/>
          <p:nvPr/>
        </p:nvSpPr>
        <p:spPr>
          <a:xfrm>
            <a:off x="6410087" y="7139821"/>
            <a:ext cx="7296626" cy="320397"/>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405449"/>
              </a:buClr>
              <a:buSzPts val="1550"/>
              <a:buFont typeface="Nobile"/>
              <a:buNone/>
            </a:pPr>
            <a:r>
              <a:rPr lang="en-US" sz="1550" b="0" i="0" u="none" strike="noStrike" cap="none">
                <a:solidFill>
                  <a:srgbClr val="405449"/>
                </a:solidFill>
                <a:latin typeface="Nobile"/>
                <a:ea typeface="Nobile"/>
                <a:cs typeface="Nobile"/>
                <a:sym typeface="Nobile"/>
              </a:rPr>
              <a:t>Connect your front-end and deploy your application.</a:t>
            </a:r>
            <a:endParaRPr sz="1550" b="0" i="0" u="none" strike="noStrike" cap="none"/>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3" descr="preencoded.png"/>
          <p:cNvPicPr preferRelativeResize="0"/>
          <p:nvPr/>
        </p:nvPicPr>
        <p:blipFill rotWithShape="1">
          <a:blip r:embed="rId3">
            <a:alphaModFix/>
          </a:blip>
          <a:srcRect/>
          <a:stretch/>
        </p:blipFill>
        <p:spPr>
          <a:xfrm>
            <a:off x="0" y="0"/>
            <a:ext cx="14630400" cy="2686050"/>
          </a:xfrm>
          <a:prstGeom prst="rect">
            <a:avLst/>
          </a:prstGeom>
          <a:noFill/>
          <a:ln>
            <a:noFill/>
          </a:ln>
        </p:spPr>
      </p:pic>
      <p:sp>
        <p:nvSpPr>
          <p:cNvPr id="184" name="Google Shape;184;p23"/>
          <p:cNvSpPr/>
          <p:nvPr/>
        </p:nvSpPr>
        <p:spPr>
          <a:xfrm>
            <a:off x="751999" y="3276957"/>
            <a:ext cx="6969562" cy="671512"/>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3B4540"/>
              </a:buClr>
              <a:buSzPts val="4200"/>
              <a:buFont typeface="Fraunces"/>
              <a:buNone/>
            </a:pPr>
            <a:r>
              <a:rPr lang="en-US" sz="4200" b="1" i="0" u="none" strike="noStrike" cap="none">
                <a:solidFill>
                  <a:srgbClr val="3B4540"/>
                </a:solidFill>
                <a:latin typeface="Fraunces"/>
                <a:ea typeface="Fraunces"/>
                <a:cs typeface="Fraunces"/>
                <a:sym typeface="Fraunces"/>
              </a:rPr>
              <a:t>TARS: AI Chatbot Builder</a:t>
            </a:r>
            <a:endParaRPr sz="4200" b="0" i="0" u="none" strike="noStrike" cap="none"/>
          </a:p>
        </p:txBody>
      </p:sp>
      <p:sp>
        <p:nvSpPr>
          <p:cNvPr id="185" name="Google Shape;185;p23"/>
          <p:cNvSpPr/>
          <p:nvPr/>
        </p:nvSpPr>
        <p:spPr>
          <a:xfrm>
            <a:off x="751999" y="4270772"/>
            <a:ext cx="13126402" cy="687705"/>
          </a:xfrm>
          <a:prstGeom prst="rect">
            <a:avLst/>
          </a:prstGeom>
          <a:noFill/>
          <a:ln>
            <a:noFill/>
          </a:ln>
        </p:spPr>
        <p:txBody>
          <a:bodyPr spcFirstLastPara="1" wrap="square" lIns="0" tIns="0" rIns="0" bIns="0" anchor="t" anchorCtr="0">
            <a:noAutofit/>
          </a:bodyPr>
          <a:lstStyle/>
          <a:p>
            <a:pPr marL="0" marR="0" lvl="0" indent="0" algn="l" rtl="0">
              <a:lnSpc>
                <a:spcPct val="163636"/>
              </a:lnSpc>
              <a:spcBef>
                <a:spcPts val="0"/>
              </a:spcBef>
              <a:spcAft>
                <a:spcPts val="0"/>
              </a:spcAft>
              <a:buClr>
                <a:srgbClr val="405449"/>
              </a:buClr>
              <a:buSzPts val="1650"/>
              <a:buFont typeface="Nobile"/>
              <a:buNone/>
            </a:pPr>
            <a:r>
              <a:rPr lang="en-US" sz="1650" b="0" i="0" u="none" strike="noStrike" cap="none">
                <a:solidFill>
                  <a:srgbClr val="405449"/>
                </a:solidFill>
                <a:latin typeface="Nobile"/>
                <a:ea typeface="Nobile"/>
                <a:cs typeface="Nobile"/>
                <a:sym typeface="Nobile"/>
              </a:rPr>
              <a:t>TARS allows users to build intelligent chatbots without coding, enabling automated conversations for customer support, lead generation, and interactive forms. </a:t>
            </a:r>
            <a:r>
              <a:rPr lang="en-US" sz="1650" b="0" i="0" u="sng" strike="noStrike" cap="none">
                <a:solidFill>
                  <a:schemeClr val="hlink"/>
                </a:solidFill>
                <a:latin typeface="Nobile"/>
                <a:ea typeface="Nobile"/>
                <a:cs typeface="Nobile"/>
                <a:sym typeface="Nobile"/>
                <a:hlinkClick r:id="rId4"/>
              </a:rPr>
              <a:t>hellotars.com</a:t>
            </a:r>
            <a:endParaRPr sz="1650" b="0" i="0" u="none" strike="noStrike" cap="none"/>
          </a:p>
        </p:txBody>
      </p:sp>
      <p:sp>
        <p:nvSpPr>
          <p:cNvPr id="186" name="Google Shape;186;p23"/>
          <p:cNvSpPr/>
          <p:nvPr/>
        </p:nvSpPr>
        <p:spPr>
          <a:xfrm>
            <a:off x="751999" y="5414963"/>
            <a:ext cx="2686050" cy="335756"/>
          </a:xfrm>
          <a:prstGeom prst="rect">
            <a:avLst/>
          </a:prstGeom>
          <a:noFill/>
          <a:ln>
            <a:noFill/>
          </a:ln>
        </p:spPr>
        <p:txBody>
          <a:bodyPr spcFirstLastPara="1" wrap="square" lIns="0" tIns="0" rIns="0" bIns="0" anchor="t" anchorCtr="0">
            <a:noAutofit/>
          </a:bodyPr>
          <a:lstStyle/>
          <a:p>
            <a:pPr marL="0" marR="0" lvl="0" indent="0" algn="l" rtl="0">
              <a:lnSpc>
                <a:spcPct val="123809"/>
              </a:lnSpc>
              <a:spcBef>
                <a:spcPts val="0"/>
              </a:spcBef>
              <a:spcAft>
                <a:spcPts val="0"/>
              </a:spcAft>
              <a:buClr>
                <a:srgbClr val="3B4540"/>
              </a:buClr>
              <a:buSzPts val="2100"/>
              <a:buFont typeface="Fraunces"/>
              <a:buNone/>
            </a:pPr>
            <a:r>
              <a:rPr lang="en-US" sz="2100" b="1" i="0" u="none" strike="noStrike" cap="none">
                <a:solidFill>
                  <a:srgbClr val="3B4540"/>
                </a:solidFill>
                <a:latin typeface="Fraunces"/>
                <a:ea typeface="Fraunces"/>
                <a:cs typeface="Fraunces"/>
                <a:sym typeface="Fraunces"/>
              </a:rPr>
              <a:t>Steps to Use:</a:t>
            </a:r>
            <a:endParaRPr sz="2100" b="0" i="0" u="none" strike="noStrike" cap="none"/>
          </a:p>
        </p:txBody>
      </p:sp>
      <p:sp>
        <p:nvSpPr>
          <p:cNvPr id="187" name="Google Shape;187;p23"/>
          <p:cNvSpPr/>
          <p:nvPr/>
        </p:nvSpPr>
        <p:spPr>
          <a:xfrm>
            <a:off x="751999" y="5965508"/>
            <a:ext cx="6301145" cy="343853"/>
          </a:xfrm>
          <a:prstGeom prst="rect">
            <a:avLst/>
          </a:prstGeom>
          <a:noFill/>
          <a:ln>
            <a:noFill/>
          </a:ln>
        </p:spPr>
        <p:txBody>
          <a:bodyPr spcFirstLastPara="1" wrap="square" lIns="0" tIns="0" rIns="0" bIns="0" anchor="t" anchorCtr="0">
            <a:noAutofit/>
          </a:bodyPr>
          <a:lstStyle/>
          <a:p>
            <a:pPr marL="342900" marR="0" lvl="0" indent="-342900" algn="l" rtl="0">
              <a:lnSpc>
                <a:spcPct val="163636"/>
              </a:lnSpc>
              <a:spcBef>
                <a:spcPts val="0"/>
              </a:spcBef>
              <a:spcAft>
                <a:spcPts val="0"/>
              </a:spcAft>
              <a:buClr>
                <a:srgbClr val="405449"/>
              </a:buClr>
              <a:buSzPts val="1650"/>
              <a:buFont typeface="Nobile"/>
              <a:buChar char="•"/>
            </a:pPr>
            <a:r>
              <a:rPr lang="en-US" sz="1650" b="0" i="0" u="none" strike="noStrike" cap="none">
                <a:solidFill>
                  <a:srgbClr val="405449"/>
                </a:solidFill>
                <a:latin typeface="Nobile"/>
                <a:ea typeface="Nobile"/>
                <a:cs typeface="Nobile"/>
                <a:sym typeface="Nobile"/>
              </a:rPr>
              <a:t>Design conversation flows and logic.</a:t>
            </a:r>
            <a:endParaRPr sz="1650" b="0" i="0" u="none" strike="noStrike" cap="none"/>
          </a:p>
        </p:txBody>
      </p:sp>
      <p:sp>
        <p:nvSpPr>
          <p:cNvPr id="188" name="Google Shape;188;p23"/>
          <p:cNvSpPr/>
          <p:nvPr/>
        </p:nvSpPr>
        <p:spPr>
          <a:xfrm>
            <a:off x="751999" y="6384488"/>
            <a:ext cx="6301145" cy="343853"/>
          </a:xfrm>
          <a:prstGeom prst="rect">
            <a:avLst/>
          </a:prstGeom>
          <a:noFill/>
          <a:ln>
            <a:noFill/>
          </a:ln>
        </p:spPr>
        <p:txBody>
          <a:bodyPr spcFirstLastPara="1" wrap="square" lIns="0" tIns="0" rIns="0" bIns="0" anchor="t" anchorCtr="0">
            <a:noAutofit/>
          </a:bodyPr>
          <a:lstStyle/>
          <a:p>
            <a:pPr marL="342900" marR="0" lvl="0" indent="-342900" algn="l" rtl="0">
              <a:lnSpc>
                <a:spcPct val="163636"/>
              </a:lnSpc>
              <a:spcBef>
                <a:spcPts val="0"/>
              </a:spcBef>
              <a:spcAft>
                <a:spcPts val="0"/>
              </a:spcAft>
              <a:buClr>
                <a:srgbClr val="405449"/>
              </a:buClr>
              <a:buSzPts val="1650"/>
              <a:buFont typeface="Nobile"/>
              <a:buChar char="•"/>
            </a:pPr>
            <a:r>
              <a:rPr lang="en-US" sz="1650" b="0" i="0" u="none" strike="noStrike" cap="none">
                <a:solidFill>
                  <a:srgbClr val="405449"/>
                </a:solidFill>
                <a:latin typeface="Nobile"/>
                <a:ea typeface="Nobile"/>
                <a:cs typeface="Nobile"/>
                <a:sym typeface="Nobile"/>
              </a:rPr>
              <a:t>Add question types and responses.</a:t>
            </a:r>
            <a:endParaRPr sz="1650" b="0" i="0" u="none" strike="noStrike" cap="none"/>
          </a:p>
        </p:txBody>
      </p:sp>
      <p:sp>
        <p:nvSpPr>
          <p:cNvPr id="189" name="Google Shape;189;p23"/>
          <p:cNvSpPr/>
          <p:nvPr/>
        </p:nvSpPr>
        <p:spPr>
          <a:xfrm>
            <a:off x="751999" y="6803469"/>
            <a:ext cx="6301145" cy="343853"/>
          </a:xfrm>
          <a:prstGeom prst="rect">
            <a:avLst/>
          </a:prstGeom>
          <a:noFill/>
          <a:ln>
            <a:noFill/>
          </a:ln>
        </p:spPr>
        <p:txBody>
          <a:bodyPr spcFirstLastPara="1" wrap="square" lIns="0" tIns="0" rIns="0" bIns="0" anchor="t" anchorCtr="0">
            <a:noAutofit/>
          </a:bodyPr>
          <a:lstStyle/>
          <a:p>
            <a:pPr marL="342900" marR="0" lvl="0" indent="-342900" algn="l" rtl="0">
              <a:lnSpc>
                <a:spcPct val="163636"/>
              </a:lnSpc>
              <a:spcBef>
                <a:spcPts val="0"/>
              </a:spcBef>
              <a:spcAft>
                <a:spcPts val="0"/>
              </a:spcAft>
              <a:buClr>
                <a:srgbClr val="405449"/>
              </a:buClr>
              <a:buSzPts val="1650"/>
              <a:buFont typeface="Nobile"/>
              <a:buChar char="•"/>
            </a:pPr>
            <a:r>
              <a:rPr lang="en-US" sz="1650" b="0" i="0" u="none" strike="noStrike" cap="none">
                <a:solidFill>
                  <a:srgbClr val="405449"/>
                </a:solidFill>
                <a:latin typeface="Nobile"/>
                <a:ea typeface="Nobile"/>
                <a:cs typeface="Nobile"/>
                <a:sym typeface="Nobile"/>
              </a:rPr>
              <a:t>Train your chatbot with relevant data.</a:t>
            </a:r>
            <a:endParaRPr sz="1650" b="0" i="0" u="none" strike="noStrike" cap="none"/>
          </a:p>
        </p:txBody>
      </p:sp>
      <p:sp>
        <p:nvSpPr>
          <p:cNvPr id="190" name="Google Shape;190;p23"/>
          <p:cNvSpPr/>
          <p:nvPr/>
        </p:nvSpPr>
        <p:spPr>
          <a:xfrm>
            <a:off x="751999" y="7222450"/>
            <a:ext cx="6301145" cy="343853"/>
          </a:xfrm>
          <a:prstGeom prst="rect">
            <a:avLst/>
          </a:prstGeom>
          <a:noFill/>
          <a:ln>
            <a:noFill/>
          </a:ln>
        </p:spPr>
        <p:txBody>
          <a:bodyPr spcFirstLastPara="1" wrap="square" lIns="0" tIns="0" rIns="0" bIns="0" anchor="t" anchorCtr="0">
            <a:noAutofit/>
          </a:bodyPr>
          <a:lstStyle/>
          <a:p>
            <a:pPr marL="342900" marR="0" lvl="0" indent="-342900" algn="l" rtl="0">
              <a:lnSpc>
                <a:spcPct val="163636"/>
              </a:lnSpc>
              <a:spcBef>
                <a:spcPts val="0"/>
              </a:spcBef>
              <a:spcAft>
                <a:spcPts val="0"/>
              </a:spcAft>
              <a:buClr>
                <a:srgbClr val="405449"/>
              </a:buClr>
              <a:buSzPts val="1650"/>
              <a:buFont typeface="Nobile"/>
              <a:buChar char="•"/>
            </a:pPr>
            <a:r>
              <a:rPr lang="en-US" sz="1650" b="0" i="0" u="none" strike="noStrike" cap="none">
                <a:solidFill>
                  <a:srgbClr val="405449"/>
                </a:solidFill>
                <a:latin typeface="Nobile"/>
                <a:ea typeface="Nobile"/>
                <a:cs typeface="Nobile"/>
                <a:sym typeface="Nobile"/>
              </a:rPr>
              <a:t>Embed the chatbot on your website or platform.</a:t>
            </a:r>
            <a:endParaRPr sz="1650" b="0" i="0" u="none" strike="noStrike" cap="none"/>
          </a:p>
        </p:txBody>
      </p:sp>
      <p:sp>
        <p:nvSpPr>
          <p:cNvPr id="191" name="Google Shape;191;p23"/>
          <p:cNvSpPr/>
          <p:nvPr/>
        </p:nvSpPr>
        <p:spPr>
          <a:xfrm>
            <a:off x="7584877" y="5414963"/>
            <a:ext cx="2686050" cy="335756"/>
          </a:xfrm>
          <a:prstGeom prst="rect">
            <a:avLst/>
          </a:prstGeom>
          <a:noFill/>
          <a:ln>
            <a:noFill/>
          </a:ln>
        </p:spPr>
        <p:txBody>
          <a:bodyPr spcFirstLastPara="1" wrap="square" lIns="0" tIns="0" rIns="0" bIns="0" anchor="t" anchorCtr="0">
            <a:noAutofit/>
          </a:bodyPr>
          <a:lstStyle/>
          <a:p>
            <a:pPr marL="0" marR="0" lvl="0" indent="0" algn="l" rtl="0">
              <a:lnSpc>
                <a:spcPct val="123809"/>
              </a:lnSpc>
              <a:spcBef>
                <a:spcPts val="0"/>
              </a:spcBef>
              <a:spcAft>
                <a:spcPts val="0"/>
              </a:spcAft>
              <a:buClr>
                <a:srgbClr val="3B4540"/>
              </a:buClr>
              <a:buSzPts val="2100"/>
              <a:buFont typeface="Fraunces"/>
              <a:buNone/>
            </a:pPr>
            <a:r>
              <a:rPr lang="en-US" sz="2100" b="1" i="0" u="none" strike="noStrike" cap="none">
                <a:solidFill>
                  <a:srgbClr val="3B4540"/>
                </a:solidFill>
                <a:latin typeface="Fraunces"/>
                <a:ea typeface="Fraunces"/>
                <a:cs typeface="Fraunces"/>
                <a:sym typeface="Fraunces"/>
              </a:rPr>
              <a:t>Practical Example:</a:t>
            </a:r>
            <a:endParaRPr sz="2100" b="0" i="0" u="none" strike="noStrike" cap="none"/>
          </a:p>
        </p:txBody>
      </p:sp>
      <p:sp>
        <p:nvSpPr>
          <p:cNvPr id="192" name="Google Shape;192;p23"/>
          <p:cNvSpPr/>
          <p:nvPr/>
        </p:nvSpPr>
        <p:spPr>
          <a:xfrm>
            <a:off x="7584877" y="5965508"/>
            <a:ext cx="6301145" cy="687705"/>
          </a:xfrm>
          <a:prstGeom prst="rect">
            <a:avLst/>
          </a:prstGeom>
          <a:noFill/>
          <a:ln>
            <a:noFill/>
          </a:ln>
        </p:spPr>
        <p:txBody>
          <a:bodyPr spcFirstLastPara="1" wrap="square" lIns="0" tIns="0" rIns="0" bIns="0" anchor="t" anchorCtr="0">
            <a:noAutofit/>
          </a:bodyPr>
          <a:lstStyle/>
          <a:p>
            <a:pPr marL="0" marR="0" lvl="0" indent="0" algn="l" rtl="0">
              <a:lnSpc>
                <a:spcPct val="163636"/>
              </a:lnSpc>
              <a:spcBef>
                <a:spcPts val="0"/>
              </a:spcBef>
              <a:spcAft>
                <a:spcPts val="0"/>
              </a:spcAft>
              <a:buClr>
                <a:srgbClr val="405449"/>
              </a:buClr>
              <a:buSzPts val="1650"/>
              <a:buFont typeface="Nobile"/>
              <a:buNone/>
            </a:pPr>
            <a:r>
              <a:rPr lang="en-US" sz="1650" b="0" i="0" u="none" strike="noStrike" cap="none">
                <a:solidFill>
                  <a:srgbClr val="405449"/>
                </a:solidFill>
                <a:latin typeface="Nobile"/>
                <a:ea typeface="Nobile"/>
                <a:cs typeface="Nobile"/>
                <a:sym typeface="Nobile"/>
              </a:rPr>
              <a:t>Create an </a:t>
            </a:r>
            <a:r>
              <a:rPr lang="en-US" sz="1650" b="1" i="0" u="none" strike="noStrike" cap="none">
                <a:solidFill>
                  <a:srgbClr val="405449"/>
                </a:solidFill>
                <a:latin typeface="Nobile"/>
                <a:ea typeface="Nobile"/>
                <a:cs typeface="Nobile"/>
                <a:sym typeface="Nobile"/>
              </a:rPr>
              <a:t>FAQ chatbot</a:t>
            </a:r>
            <a:r>
              <a:rPr lang="en-US" sz="1650" b="0" i="0" u="none" strike="noStrike" cap="none">
                <a:solidFill>
                  <a:srgbClr val="405449"/>
                </a:solidFill>
                <a:latin typeface="Nobile"/>
                <a:ea typeface="Nobile"/>
                <a:cs typeface="Nobile"/>
                <a:sym typeface="Nobile"/>
              </a:rPr>
              <a:t> for your university's admissions page to answer common prospective student questions 24/7.</a:t>
            </a:r>
            <a:endParaRPr sz="1650" b="0" i="0" u="none" strike="noStrike" cap="none"/>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24"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199" name="Google Shape;199;p24"/>
          <p:cNvSpPr/>
          <p:nvPr/>
        </p:nvSpPr>
        <p:spPr>
          <a:xfrm>
            <a:off x="483037" y="596146"/>
            <a:ext cx="7474744" cy="431244"/>
          </a:xfrm>
          <a:prstGeom prst="rect">
            <a:avLst/>
          </a:prstGeom>
          <a:noFill/>
          <a:ln>
            <a:noFill/>
          </a:ln>
        </p:spPr>
        <p:txBody>
          <a:bodyPr spcFirstLastPara="1" wrap="square" lIns="0" tIns="0" rIns="0" bIns="0" anchor="t" anchorCtr="0">
            <a:noAutofit/>
          </a:bodyPr>
          <a:lstStyle/>
          <a:p>
            <a:pPr marL="0" marR="0" lvl="0" indent="0" algn="l" rtl="0">
              <a:lnSpc>
                <a:spcPct val="124074"/>
              </a:lnSpc>
              <a:spcBef>
                <a:spcPts val="0"/>
              </a:spcBef>
              <a:spcAft>
                <a:spcPts val="0"/>
              </a:spcAft>
              <a:buClr>
                <a:srgbClr val="3B4540"/>
              </a:buClr>
              <a:buSzPts val="2700"/>
              <a:buFont typeface="Fraunces"/>
              <a:buNone/>
            </a:pPr>
            <a:r>
              <a:rPr lang="en-US" sz="2700" b="1" i="0" u="none" strike="noStrike" cap="none">
                <a:solidFill>
                  <a:srgbClr val="3B4540"/>
                </a:solidFill>
                <a:latin typeface="Fraunces"/>
                <a:ea typeface="Fraunces"/>
                <a:cs typeface="Fraunces"/>
                <a:sym typeface="Fraunces"/>
              </a:rPr>
              <a:t>PMFM.ai: Project Management Reinvented</a:t>
            </a:r>
            <a:endParaRPr sz="2700" b="0" i="0" u="none" strike="noStrike" cap="none"/>
          </a:p>
        </p:txBody>
      </p:sp>
      <p:sp>
        <p:nvSpPr>
          <p:cNvPr id="200" name="Google Shape;200;p24"/>
          <p:cNvSpPr/>
          <p:nvPr/>
        </p:nvSpPr>
        <p:spPr>
          <a:xfrm>
            <a:off x="483037" y="1234321"/>
            <a:ext cx="8177927" cy="441484"/>
          </a:xfrm>
          <a:prstGeom prst="rect">
            <a:avLst/>
          </a:prstGeom>
          <a:noFill/>
          <a:ln>
            <a:noFill/>
          </a:ln>
        </p:spPr>
        <p:txBody>
          <a:bodyPr spcFirstLastPara="1" wrap="square" lIns="0" tIns="0" rIns="0" bIns="0" anchor="t" anchorCtr="0">
            <a:noAutofit/>
          </a:bodyPr>
          <a:lstStyle/>
          <a:p>
            <a:pPr marL="0" marR="0" lvl="0" indent="0" algn="l" rtl="0">
              <a:lnSpc>
                <a:spcPct val="161904"/>
              </a:lnSpc>
              <a:spcBef>
                <a:spcPts val="0"/>
              </a:spcBef>
              <a:spcAft>
                <a:spcPts val="0"/>
              </a:spcAft>
              <a:buClr>
                <a:srgbClr val="405449"/>
              </a:buClr>
              <a:buSzPts val="1050"/>
              <a:buFont typeface="Nobile"/>
              <a:buNone/>
            </a:pPr>
            <a:r>
              <a:rPr lang="en-US" sz="1050" b="0" i="0" u="none" strike="noStrike" cap="none">
                <a:solidFill>
                  <a:srgbClr val="405449"/>
                </a:solidFill>
                <a:latin typeface="Nobile"/>
                <a:ea typeface="Nobile"/>
                <a:cs typeface="Nobile"/>
                <a:sym typeface="Nobile"/>
              </a:rPr>
              <a:t>PMFM.ai offers AI-powered project management features, helping teams plan, track, and execute projects more effectively through intelligent insights and automation. </a:t>
            </a:r>
            <a:r>
              <a:rPr lang="en-US" sz="1050" b="0" i="0" u="sng" strike="noStrike" cap="none">
                <a:solidFill>
                  <a:schemeClr val="hlink"/>
                </a:solidFill>
                <a:latin typeface="Nobile"/>
                <a:ea typeface="Nobile"/>
                <a:cs typeface="Nobile"/>
                <a:sym typeface="Nobile"/>
                <a:hlinkClick r:id="rId4"/>
              </a:rPr>
              <a:t>pmfm.ai</a:t>
            </a:r>
            <a:endParaRPr sz="1050" b="0" i="0" u="none" strike="noStrike" cap="none"/>
          </a:p>
        </p:txBody>
      </p:sp>
      <p:sp>
        <p:nvSpPr>
          <p:cNvPr id="201" name="Google Shape;201;p24"/>
          <p:cNvSpPr/>
          <p:nvPr/>
        </p:nvSpPr>
        <p:spPr>
          <a:xfrm>
            <a:off x="483037" y="1831062"/>
            <a:ext cx="8177927" cy="1347073"/>
          </a:xfrm>
          <a:prstGeom prst="roundRect">
            <a:avLst>
              <a:gd name="adj" fmla="val 9222"/>
            </a:avLst>
          </a:prstGeom>
          <a:solidFill>
            <a:srgbClr val="E8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4"/>
          <p:cNvSpPr/>
          <p:nvPr/>
        </p:nvSpPr>
        <p:spPr>
          <a:xfrm>
            <a:off x="621030" y="1969056"/>
            <a:ext cx="413980" cy="413980"/>
          </a:xfrm>
          <a:prstGeom prst="roundRect">
            <a:avLst>
              <a:gd name="adj" fmla="val 22085815"/>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3" name="Google Shape;203;p24" descr="preencoded.png"/>
          <p:cNvPicPr preferRelativeResize="0"/>
          <p:nvPr/>
        </p:nvPicPr>
        <p:blipFill rotWithShape="1">
          <a:blip r:embed="rId5">
            <a:alphaModFix/>
          </a:blip>
          <a:srcRect/>
          <a:stretch/>
        </p:blipFill>
        <p:spPr>
          <a:xfrm>
            <a:off x="734854" y="2082879"/>
            <a:ext cx="186214" cy="186214"/>
          </a:xfrm>
          <a:prstGeom prst="rect">
            <a:avLst/>
          </a:prstGeom>
          <a:noFill/>
          <a:ln>
            <a:noFill/>
          </a:ln>
        </p:spPr>
      </p:pic>
      <p:sp>
        <p:nvSpPr>
          <p:cNvPr id="204" name="Google Shape;204;p24"/>
          <p:cNvSpPr/>
          <p:nvPr/>
        </p:nvSpPr>
        <p:spPr>
          <a:xfrm>
            <a:off x="621030" y="2521029"/>
            <a:ext cx="1725216" cy="215622"/>
          </a:xfrm>
          <a:prstGeom prst="rect">
            <a:avLst/>
          </a:prstGeom>
          <a:noFill/>
          <a:ln>
            <a:noFill/>
          </a:ln>
        </p:spPr>
        <p:txBody>
          <a:bodyPr spcFirstLastPara="1" wrap="square" lIns="0" tIns="0" rIns="0" bIns="0" anchor="t" anchorCtr="0">
            <a:noAutofit/>
          </a:bodyPr>
          <a:lstStyle/>
          <a:p>
            <a:pPr marL="0" marR="0" lvl="0" indent="0" algn="l" rtl="0">
              <a:lnSpc>
                <a:spcPct val="122222"/>
              </a:lnSpc>
              <a:spcBef>
                <a:spcPts val="0"/>
              </a:spcBef>
              <a:spcAft>
                <a:spcPts val="0"/>
              </a:spcAft>
              <a:buClr>
                <a:srgbClr val="405449"/>
              </a:buClr>
              <a:buSzPts val="1350"/>
              <a:buFont typeface="Fraunces"/>
              <a:buNone/>
            </a:pPr>
            <a:r>
              <a:rPr lang="en-US" sz="1350" b="1" i="0" u="none" strike="noStrike" cap="none">
                <a:solidFill>
                  <a:srgbClr val="405449"/>
                </a:solidFill>
                <a:latin typeface="Fraunces"/>
                <a:ea typeface="Fraunces"/>
                <a:cs typeface="Fraunces"/>
                <a:sym typeface="Fraunces"/>
              </a:rPr>
              <a:t>Define Project</a:t>
            </a:r>
            <a:endParaRPr sz="1350" b="0" i="0" u="none" strike="noStrike" cap="none"/>
          </a:p>
        </p:txBody>
      </p:sp>
      <p:sp>
        <p:nvSpPr>
          <p:cNvPr id="205" name="Google Shape;205;p24"/>
          <p:cNvSpPr/>
          <p:nvPr/>
        </p:nvSpPr>
        <p:spPr>
          <a:xfrm>
            <a:off x="621030" y="2819400"/>
            <a:ext cx="7901940" cy="220742"/>
          </a:xfrm>
          <a:prstGeom prst="rect">
            <a:avLst/>
          </a:prstGeom>
          <a:noFill/>
          <a:ln>
            <a:noFill/>
          </a:ln>
        </p:spPr>
        <p:txBody>
          <a:bodyPr spcFirstLastPara="1" wrap="square" lIns="0" tIns="0" rIns="0" bIns="0" anchor="t" anchorCtr="0">
            <a:noAutofit/>
          </a:bodyPr>
          <a:lstStyle/>
          <a:p>
            <a:pPr marL="0" marR="0" lvl="0" indent="0" algn="l" rtl="0">
              <a:lnSpc>
                <a:spcPct val="161904"/>
              </a:lnSpc>
              <a:spcBef>
                <a:spcPts val="0"/>
              </a:spcBef>
              <a:spcAft>
                <a:spcPts val="0"/>
              </a:spcAft>
              <a:buClr>
                <a:srgbClr val="405449"/>
              </a:buClr>
              <a:buSzPts val="1050"/>
              <a:buFont typeface="Nobile"/>
              <a:buNone/>
            </a:pPr>
            <a:r>
              <a:rPr lang="en-US" sz="1050" b="0" i="0" u="none" strike="noStrike" cap="none">
                <a:solidFill>
                  <a:srgbClr val="405449"/>
                </a:solidFill>
                <a:latin typeface="Nobile"/>
                <a:ea typeface="Nobile"/>
                <a:cs typeface="Nobile"/>
                <a:sym typeface="Nobile"/>
              </a:rPr>
              <a:t>Outline goals, tasks, and team members.</a:t>
            </a:r>
            <a:endParaRPr sz="1050" b="0" i="0" u="none" strike="noStrike" cap="none"/>
          </a:p>
        </p:txBody>
      </p:sp>
      <p:sp>
        <p:nvSpPr>
          <p:cNvPr id="206" name="Google Shape;206;p24"/>
          <p:cNvSpPr/>
          <p:nvPr/>
        </p:nvSpPr>
        <p:spPr>
          <a:xfrm>
            <a:off x="483037" y="3316129"/>
            <a:ext cx="8177927" cy="1347073"/>
          </a:xfrm>
          <a:prstGeom prst="roundRect">
            <a:avLst>
              <a:gd name="adj" fmla="val 9222"/>
            </a:avLst>
          </a:prstGeom>
          <a:solidFill>
            <a:srgbClr val="E8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4"/>
          <p:cNvSpPr/>
          <p:nvPr/>
        </p:nvSpPr>
        <p:spPr>
          <a:xfrm>
            <a:off x="621030" y="3454122"/>
            <a:ext cx="413980" cy="413980"/>
          </a:xfrm>
          <a:prstGeom prst="roundRect">
            <a:avLst>
              <a:gd name="adj" fmla="val 22085815"/>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 name="Google Shape;208;p24" descr="preencoded.png"/>
          <p:cNvPicPr preferRelativeResize="0"/>
          <p:nvPr/>
        </p:nvPicPr>
        <p:blipFill rotWithShape="1">
          <a:blip r:embed="rId6">
            <a:alphaModFix/>
          </a:blip>
          <a:srcRect/>
          <a:stretch/>
        </p:blipFill>
        <p:spPr>
          <a:xfrm>
            <a:off x="734854" y="3567946"/>
            <a:ext cx="186214" cy="186214"/>
          </a:xfrm>
          <a:prstGeom prst="rect">
            <a:avLst/>
          </a:prstGeom>
          <a:noFill/>
          <a:ln>
            <a:noFill/>
          </a:ln>
        </p:spPr>
      </p:pic>
      <p:sp>
        <p:nvSpPr>
          <p:cNvPr id="209" name="Google Shape;209;p24"/>
          <p:cNvSpPr/>
          <p:nvPr/>
        </p:nvSpPr>
        <p:spPr>
          <a:xfrm>
            <a:off x="621030" y="4006096"/>
            <a:ext cx="1725216" cy="215622"/>
          </a:xfrm>
          <a:prstGeom prst="rect">
            <a:avLst/>
          </a:prstGeom>
          <a:noFill/>
          <a:ln>
            <a:noFill/>
          </a:ln>
        </p:spPr>
        <p:txBody>
          <a:bodyPr spcFirstLastPara="1" wrap="square" lIns="0" tIns="0" rIns="0" bIns="0" anchor="t" anchorCtr="0">
            <a:noAutofit/>
          </a:bodyPr>
          <a:lstStyle/>
          <a:p>
            <a:pPr marL="0" marR="0" lvl="0" indent="0" algn="l" rtl="0">
              <a:lnSpc>
                <a:spcPct val="122222"/>
              </a:lnSpc>
              <a:spcBef>
                <a:spcPts val="0"/>
              </a:spcBef>
              <a:spcAft>
                <a:spcPts val="0"/>
              </a:spcAft>
              <a:buClr>
                <a:srgbClr val="405449"/>
              </a:buClr>
              <a:buSzPts val="1350"/>
              <a:buFont typeface="Fraunces"/>
              <a:buNone/>
            </a:pPr>
            <a:r>
              <a:rPr lang="en-US" sz="1350" b="1" i="0" u="none" strike="noStrike" cap="none">
                <a:solidFill>
                  <a:srgbClr val="405449"/>
                </a:solidFill>
                <a:latin typeface="Fraunces"/>
                <a:ea typeface="Fraunces"/>
                <a:cs typeface="Fraunces"/>
                <a:sym typeface="Fraunces"/>
              </a:rPr>
              <a:t>AI Planning</a:t>
            </a:r>
            <a:endParaRPr sz="1350" b="0" i="0" u="none" strike="noStrike" cap="none"/>
          </a:p>
        </p:txBody>
      </p:sp>
      <p:sp>
        <p:nvSpPr>
          <p:cNvPr id="210" name="Google Shape;210;p24"/>
          <p:cNvSpPr/>
          <p:nvPr/>
        </p:nvSpPr>
        <p:spPr>
          <a:xfrm>
            <a:off x="621030" y="4304467"/>
            <a:ext cx="7901940" cy="220742"/>
          </a:xfrm>
          <a:prstGeom prst="rect">
            <a:avLst/>
          </a:prstGeom>
          <a:noFill/>
          <a:ln>
            <a:noFill/>
          </a:ln>
        </p:spPr>
        <p:txBody>
          <a:bodyPr spcFirstLastPara="1" wrap="square" lIns="0" tIns="0" rIns="0" bIns="0" anchor="t" anchorCtr="0">
            <a:noAutofit/>
          </a:bodyPr>
          <a:lstStyle/>
          <a:p>
            <a:pPr marL="0" marR="0" lvl="0" indent="0" algn="l" rtl="0">
              <a:lnSpc>
                <a:spcPct val="161904"/>
              </a:lnSpc>
              <a:spcBef>
                <a:spcPts val="0"/>
              </a:spcBef>
              <a:spcAft>
                <a:spcPts val="0"/>
              </a:spcAft>
              <a:buClr>
                <a:srgbClr val="405449"/>
              </a:buClr>
              <a:buSzPts val="1050"/>
              <a:buFont typeface="Nobile"/>
              <a:buNone/>
            </a:pPr>
            <a:r>
              <a:rPr lang="en-US" sz="1050" b="0" i="0" u="none" strike="noStrike" cap="none">
                <a:solidFill>
                  <a:srgbClr val="405449"/>
                </a:solidFill>
                <a:latin typeface="Nobile"/>
                <a:ea typeface="Nobile"/>
                <a:cs typeface="Nobile"/>
                <a:sym typeface="Nobile"/>
              </a:rPr>
              <a:t>Receive AI-driven task breakdowns and timelines.</a:t>
            </a:r>
            <a:endParaRPr sz="1050" b="0" i="0" u="none" strike="noStrike" cap="none"/>
          </a:p>
        </p:txBody>
      </p:sp>
      <p:sp>
        <p:nvSpPr>
          <p:cNvPr id="211" name="Google Shape;211;p24"/>
          <p:cNvSpPr/>
          <p:nvPr/>
        </p:nvSpPr>
        <p:spPr>
          <a:xfrm>
            <a:off x="483037" y="4801195"/>
            <a:ext cx="8177927" cy="1347073"/>
          </a:xfrm>
          <a:prstGeom prst="roundRect">
            <a:avLst>
              <a:gd name="adj" fmla="val 9222"/>
            </a:avLst>
          </a:prstGeom>
          <a:solidFill>
            <a:srgbClr val="E8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4"/>
          <p:cNvSpPr/>
          <p:nvPr/>
        </p:nvSpPr>
        <p:spPr>
          <a:xfrm>
            <a:off x="621030" y="4939189"/>
            <a:ext cx="413980" cy="413980"/>
          </a:xfrm>
          <a:prstGeom prst="roundRect">
            <a:avLst>
              <a:gd name="adj" fmla="val 22085815"/>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3" name="Google Shape;213;p24" descr="preencoded.png"/>
          <p:cNvPicPr preferRelativeResize="0"/>
          <p:nvPr/>
        </p:nvPicPr>
        <p:blipFill rotWithShape="1">
          <a:blip r:embed="rId7">
            <a:alphaModFix/>
          </a:blip>
          <a:srcRect/>
          <a:stretch/>
        </p:blipFill>
        <p:spPr>
          <a:xfrm>
            <a:off x="734854" y="5053013"/>
            <a:ext cx="186214" cy="186214"/>
          </a:xfrm>
          <a:prstGeom prst="rect">
            <a:avLst/>
          </a:prstGeom>
          <a:noFill/>
          <a:ln>
            <a:noFill/>
          </a:ln>
        </p:spPr>
      </p:pic>
      <p:sp>
        <p:nvSpPr>
          <p:cNvPr id="214" name="Google Shape;214;p24"/>
          <p:cNvSpPr/>
          <p:nvPr/>
        </p:nvSpPr>
        <p:spPr>
          <a:xfrm>
            <a:off x="621030" y="5491163"/>
            <a:ext cx="1725216" cy="215622"/>
          </a:xfrm>
          <a:prstGeom prst="rect">
            <a:avLst/>
          </a:prstGeom>
          <a:noFill/>
          <a:ln>
            <a:noFill/>
          </a:ln>
        </p:spPr>
        <p:txBody>
          <a:bodyPr spcFirstLastPara="1" wrap="square" lIns="0" tIns="0" rIns="0" bIns="0" anchor="t" anchorCtr="0">
            <a:noAutofit/>
          </a:bodyPr>
          <a:lstStyle/>
          <a:p>
            <a:pPr marL="0" marR="0" lvl="0" indent="0" algn="l" rtl="0">
              <a:lnSpc>
                <a:spcPct val="122222"/>
              </a:lnSpc>
              <a:spcBef>
                <a:spcPts val="0"/>
              </a:spcBef>
              <a:spcAft>
                <a:spcPts val="0"/>
              </a:spcAft>
              <a:buClr>
                <a:srgbClr val="405449"/>
              </a:buClr>
              <a:buSzPts val="1350"/>
              <a:buFont typeface="Fraunces"/>
              <a:buNone/>
            </a:pPr>
            <a:r>
              <a:rPr lang="en-US" sz="1350" b="1" i="0" u="none" strike="noStrike" cap="none">
                <a:solidFill>
                  <a:srgbClr val="405449"/>
                </a:solidFill>
                <a:latin typeface="Fraunces"/>
                <a:ea typeface="Fraunces"/>
                <a:cs typeface="Fraunces"/>
                <a:sym typeface="Fraunces"/>
              </a:rPr>
              <a:t>Monitor Progress</a:t>
            </a:r>
            <a:endParaRPr sz="1350" b="0" i="0" u="none" strike="noStrike" cap="none"/>
          </a:p>
        </p:txBody>
      </p:sp>
      <p:sp>
        <p:nvSpPr>
          <p:cNvPr id="215" name="Google Shape;215;p24"/>
          <p:cNvSpPr/>
          <p:nvPr/>
        </p:nvSpPr>
        <p:spPr>
          <a:xfrm>
            <a:off x="621030" y="5789533"/>
            <a:ext cx="7901940" cy="220742"/>
          </a:xfrm>
          <a:prstGeom prst="rect">
            <a:avLst/>
          </a:prstGeom>
          <a:noFill/>
          <a:ln>
            <a:noFill/>
          </a:ln>
        </p:spPr>
        <p:txBody>
          <a:bodyPr spcFirstLastPara="1" wrap="square" lIns="0" tIns="0" rIns="0" bIns="0" anchor="t" anchorCtr="0">
            <a:noAutofit/>
          </a:bodyPr>
          <a:lstStyle/>
          <a:p>
            <a:pPr marL="0" marR="0" lvl="0" indent="0" algn="l" rtl="0">
              <a:lnSpc>
                <a:spcPct val="161904"/>
              </a:lnSpc>
              <a:spcBef>
                <a:spcPts val="0"/>
              </a:spcBef>
              <a:spcAft>
                <a:spcPts val="0"/>
              </a:spcAft>
              <a:buClr>
                <a:srgbClr val="405449"/>
              </a:buClr>
              <a:buSzPts val="1050"/>
              <a:buFont typeface="Nobile"/>
              <a:buNone/>
            </a:pPr>
            <a:r>
              <a:rPr lang="en-US" sz="1050" b="0" i="0" u="none" strike="noStrike" cap="none">
                <a:solidFill>
                  <a:srgbClr val="405449"/>
                </a:solidFill>
                <a:latin typeface="Nobile"/>
                <a:ea typeface="Nobile"/>
                <a:cs typeface="Nobile"/>
                <a:sym typeface="Nobile"/>
              </a:rPr>
              <a:t>Track tasks, identify bottlenecks, and get smart alerts.</a:t>
            </a:r>
            <a:endParaRPr sz="1050" b="0" i="0" u="none" strike="noStrike" cap="none"/>
          </a:p>
        </p:txBody>
      </p:sp>
      <p:sp>
        <p:nvSpPr>
          <p:cNvPr id="216" name="Google Shape;216;p24"/>
          <p:cNvSpPr/>
          <p:nvPr/>
        </p:nvSpPr>
        <p:spPr>
          <a:xfrm>
            <a:off x="483037" y="6286262"/>
            <a:ext cx="8177927" cy="1347073"/>
          </a:xfrm>
          <a:prstGeom prst="roundRect">
            <a:avLst>
              <a:gd name="adj" fmla="val 9222"/>
            </a:avLst>
          </a:prstGeom>
          <a:solidFill>
            <a:srgbClr val="E8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4"/>
          <p:cNvSpPr/>
          <p:nvPr/>
        </p:nvSpPr>
        <p:spPr>
          <a:xfrm>
            <a:off x="621030" y="6424255"/>
            <a:ext cx="413980" cy="413980"/>
          </a:xfrm>
          <a:prstGeom prst="roundRect">
            <a:avLst>
              <a:gd name="adj" fmla="val 22085815"/>
            </a:avLst>
          </a:prstGeom>
          <a:solidFill>
            <a:srgbClr val="438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8" name="Google Shape;218;p24" descr="preencoded.png"/>
          <p:cNvPicPr preferRelativeResize="0"/>
          <p:nvPr/>
        </p:nvPicPr>
        <p:blipFill rotWithShape="1">
          <a:blip r:embed="rId8">
            <a:alphaModFix/>
          </a:blip>
          <a:srcRect/>
          <a:stretch/>
        </p:blipFill>
        <p:spPr>
          <a:xfrm>
            <a:off x="734854" y="6538079"/>
            <a:ext cx="186214" cy="186214"/>
          </a:xfrm>
          <a:prstGeom prst="rect">
            <a:avLst/>
          </a:prstGeom>
          <a:noFill/>
          <a:ln>
            <a:noFill/>
          </a:ln>
        </p:spPr>
      </p:pic>
      <p:sp>
        <p:nvSpPr>
          <p:cNvPr id="219" name="Google Shape;219;p24"/>
          <p:cNvSpPr/>
          <p:nvPr/>
        </p:nvSpPr>
        <p:spPr>
          <a:xfrm>
            <a:off x="621030" y="6976229"/>
            <a:ext cx="1725216" cy="215622"/>
          </a:xfrm>
          <a:prstGeom prst="rect">
            <a:avLst/>
          </a:prstGeom>
          <a:noFill/>
          <a:ln>
            <a:noFill/>
          </a:ln>
        </p:spPr>
        <p:txBody>
          <a:bodyPr spcFirstLastPara="1" wrap="square" lIns="0" tIns="0" rIns="0" bIns="0" anchor="t" anchorCtr="0">
            <a:noAutofit/>
          </a:bodyPr>
          <a:lstStyle/>
          <a:p>
            <a:pPr marL="0" marR="0" lvl="0" indent="0" algn="l" rtl="0">
              <a:lnSpc>
                <a:spcPct val="122222"/>
              </a:lnSpc>
              <a:spcBef>
                <a:spcPts val="0"/>
              </a:spcBef>
              <a:spcAft>
                <a:spcPts val="0"/>
              </a:spcAft>
              <a:buClr>
                <a:srgbClr val="405449"/>
              </a:buClr>
              <a:buSzPts val="1350"/>
              <a:buFont typeface="Fraunces"/>
              <a:buNone/>
            </a:pPr>
            <a:r>
              <a:rPr lang="en-US" sz="1350" b="1" i="0" u="none" strike="noStrike" cap="none">
                <a:solidFill>
                  <a:srgbClr val="405449"/>
                </a:solidFill>
                <a:latin typeface="Fraunces"/>
                <a:ea typeface="Fraunces"/>
                <a:cs typeface="Fraunces"/>
                <a:sym typeface="Fraunces"/>
              </a:rPr>
              <a:t>Optimize &amp; Adapt</a:t>
            </a:r>
            <a:endParaRPr sz="1350" b="0" i="0" u="none" strike="noStrike" cap="none"/>
          </a:p>
        </p:txBody>
      </p:sp>
      <p:sp>
        <p:nvSpPr>
          <p:cNvPr id="220" name="Google Shape;220;p24"/>
          <p:cNvSpPr/>
          <p:nvPr/>
        </p:nvSpPr>
        <p:spPr>
          <a:xfrm>
            <a:off x="621030" y="7274600"/>
            <a:ext cx="7901940" cy="220742"/>
          </a:xfrm>
          <a:prstGeom prst="rect">
            <a:avLst/>
          </a:prstGeom>
          <a:noFill/>
          <a:ln>
            <a:noFill/>
          </a:ln>
        </p:spPr>
        <p:txBody>
          <a:bodyPr spcFirstLastPara="1" wrap="square" lIns="0" tIns="0" rIns="0" bIns="0" anchor="t" anchorCtr="0">
            <a:noAutofit/>
          </a:bodyPr>
          <a:lstStyle/>
          <a:p>
            <a:pPr marL="0" marR="0" lvl="0" indent="0" algn="l" rtl="0">
              <a:lnSpc>
                <a:spcPct val="161904"/>
              </a:lnSpc>
              <a:spcBef>
                <a:spcPts val="0"/>
              </a:spcBef>
              <a:spcAft>
                <a:spcPts val="0"/>
              </a:spcAft>
              <a:buClr>
                <a:srgbClr val="405449"/>
              </a:buClr>
              <a:buSzPts val="1050"/>
              <a:buFont typeface="Nobile"/>
              <a:buNone/>
            </a:pPr>
            <a:r>
              <a:rPr lang="en-US" sz="1050" b="0" i="0" u="none" strike="noStrike" cap="none">
                <a:solidFill>
                  <a:srgbClr val="405449"/>
                </a:solidFill>
                <a:latin typeface="Nobile"/>
                <a:ea typeface="Nobile"/>
                <a:cs typeface="Nobile"/>
                <a:sym typeface="Nobile"/>
              </a:rPr>
              <a:t>AI suggests adjustments for better outcomes.</a:t>
            </a:r>
            <a:endParaRPr sz="1050" b="0" i="0" u="none" strike="noStrike" cap="none"/>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1233</Words>
  <Application>Microsoft Office PowerPoint</Application>
  <PresentationFormat>Custom</PresentationFormat>
  <Paragraphs>135</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Nobile</vt:lpstr>
      <vt:lpstr>Calibri</vt:lpstr>
      <vt:lpstr>Arial</vt:lpstr>
      <vt:lpstr>Fraunces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Mohammad Mousa abutair</cp:lastModifiedBy>
  <cp:revision>1</cp:revision>
  <dcterms:modified xsi:type="dcterms:W3CDTF">2026-01-18T14:52:26Z</dcterms:modified>
</cp:coreProperties>
</file>